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1.xml" ContentType="application/vnd.openxmlformats-officedocument.drawingml.chartshapes+xml"/>
  <Override PartName="/ppt/charts/chartEx1.xml" ContentType="application/vnd.ms-office.chartex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0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7" r:id="rId4"/>
    <p:sldId id="258" r:id="rId5"/>
    <p:sldId id="261" r:id="rId6"/>
    <p:sldId id="263" r:id="rId7"/>
    <p:sldId id="264" r:id="rId8"/>
    <p:sldId id="265" r:id="rId9"/>
    <p:sldId id="266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_Batch3\Swiggy%20Projec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_Batch3\Swiggy%20Project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_Batch3\Swiggy%20Project.xlsx" TargetMode="Externa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1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_Batch3\Swiggy%20Project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_Batch3\Swiggy%20Project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_Batch3\Swiggy%20Project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_Batch3\Swiggy%20Project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_Batch3\Swiggy%20Project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_Batch3\Swiggy%20Project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G:\DA_Batch3\Swiggy%20Project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3.xml"/><Relationship Id="rId2" Type="http://schemas.microsoft.com/office/2011/relationships/chartStyle" Target="style3.xml"/><Relationship Id="rId1" Type="http://schemas.openxmlformats.org/officeDocument/2006/relationships/oleObject" Target="file:///G:\DA_Batch3\Swiggy%20Projec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[Swiggy Project.xlsx]KPI!PivotTable9</c:name>
    <c:fmtId val="3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IN">
                <a:solidFill>
                  <a:schemeClr val="tx1"/>
                </a:solidFill>
              </a:rPr>
              <a:t>Orders VS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KPI!$G$9</c:f>
              <c:strCache>
                <c:ptCount val="1"/>
                <c:pt idx="0">
                  <c:v>Sum of Revenue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dLbls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KPI!$F$10:$F$14</c:f>
              <c:strCache>
                <c:ptCount val="4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</c:strCache>
            </c:strRef>
          </c:cat>
          <c:val>
            <c:numRef>
              <c:f>KPI!$G$10:$G$14</c:f>
              <c:numCache>
                <c:formatCode>_ "₹"\ * #,##0_ ;_ "₹"\ * \-#,##0_ ;_ "₹"\ * "-"??_ ;_ @_ </c:formatCode>
                <c:ptCount val="4"/>
                <c:pt idx="0">
                  <c:v>18993624988</c:v>
                </c:pt>
                <c:pt idx="1">
                  <c:v>89114824070</c:v>
                </c:pt>
                <c:pt idx="2">
                  <c:v>62952504197</c:v>
                </c:pt>
                <c:pt idx="3">
                  <c:v>22473724854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C1D9-4872-B648-8785A27450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248661919"/>
        <c:axId val="248666495"/>
      </c:lineChart>
      <c:lineChart>
        <c:grouping val="standard"/>
        <c:varyColors val="0"/>
        <c:ser>
          <c:idx val="1"/>
          <c:order val="1"/>
          <c:tx>
            <c:strRef>
              <c:f>KPI!$H$9</c:f>
              <c:strCache>
                <c:ptCount val="1"/>
                <c:pt idx="0">
                  <c:v>Count of order_date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dLbls>
            <c:dLbl>
              <c:idx val="1"/>
              <c:layout>
                <c:manualLayout>
                  <c:x val="-0.10507246376811599"/>
                  <c:y val="-3.2105067452815689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505C-4F0E-A868-A59A2A893FF8}"/>
                </c:ext>
              </c:extLst>
            </c:dLbl>
            <c:spPr>
              <a:solidFill>
                <a:prstClr val="white"/>
              </a:solidFill>
              <a:ln>
                <a:solidFill>
                  <a:prstClr val="black">
                    <a:lumMod val="25000"/>
                    <a:lumOff val="75000"/>
                  </a:prst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KPI!$F$10:$F$14</c:f>
              <c:strCache>
                <c:ptCount val="4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</c:strCache>
            </c:strRef>
          </c:cat>
          <c:val>
            <c:numRef>
              <c:f>KPI!$H$10:$H$14</c:f>
              <c:numCache>
                <c:formatCode>General</c:formatCode>
                <c:ptCount val="4"/>
                <c:pt idx="0">
                  <c:v>14602</c:v>
                </c:pt>
                <c:pt idx="1">
                  <c:v>60868</c:v>
                </c:pt>
                <c:pt idx="2">
                  <c:v>51817</c:v>
                </c:pt>
                <c:pt idx="3">
                  <c:v>21385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1D9-4872-B648-8785A27450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768613280"/>
        <c:axId val="1768609952"/>
      </c:lineChart>
      <c:catAx>
        <c:axId val="2486619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666495"/>
        <c:crosses val="autoZero"/>
        <c:auto val="1"/>
        <c:lblAlgn val="ctr"/>
        <c:lblOffset val="100"/>
        <c:noMultiLvlLbl val="0"/>
      </c:catAx>
      <c:valAx>
        <c:axId val="24866649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 &quot;₹&quot;\ * #,##0_ ;_ &quot;₹&quot;\ * \-#,##0_ ;_ &quot;₹&quot;\ * &quot;-&quot;??_ ;_ @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8661919"/>
        <c:crosses val="autoZero"/>
        <c:crossBetween val="between"/>
        <c:dispUnits>
          <c:builtInUnit val="thousands"/>
          <c:dispUnitsLbl>
            <c:tx>
              <c:rich>
                <a:bodyPr rot="-540000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r>
                    <a:rPr lang="en-IN" dirty="0" err="1"/>
                    <a:t>Miillion</a:t>
                  </a:r>
                  <a:endParaRPr lang="en-IN" dirty="0"/>
                </a:p>
              </c:rich>
            </c:tx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valAx>
        <c:axId val="1768609952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8613280"/>
        <c:crosses val="max"/>
        <c:crossBetween val="between"/>
      </c:valAx>
      <c:catAx>
        <c:axId val="176861328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768609952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40000"/>
        <a:lumOff val="6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  <a:scene3d>
      <a:camera prst="orthographicFront"/>
      <a:lightRig rig="threePt" dir="t"/>
    </a:scene3d>
    <a:sp3d prstMaterial="matte">
      <a:bevelT w="63500" h="63500" prst="artDeco"/>
      <a:contourClr>
        <a:srgbClr val="000000"/>
      </a:contourClr>
    </a:sp3d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[Swiggy Project.xlsx]Pivot2!PivotTable11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IN" sz="1400"/>
              <a:t>Licensed</a:t>
            </a:r>
            <a:r>
              <a:rPr lang="en-IN" sz="1400" baseline="0"/>
              <a:t> VS Not Licensed</a:t>
            </a:r>
            <a:endParaRPr lang="en-IN" sz="14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</c:pivotFmt>
      <c:pivotFmt>
        <c:idx val="3"/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in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  <c:pivotFmt>
        <c:idx val="1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</c:pivotFmt>
    </c:pivotFmts>
    <c:plotArea>
      <c:layout/>
      <c:ofPieChart>
        <c:ofPieType val="pie"/>
        <c:varyColors val="1"/>
        <c:ser>
          <c:idx val="0"/>
          <c:order val="0"/>
          <c:tx>
            <c:strRef>
              <c:f>Pivot2!$I$4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995C-40F4-8F16-E700E69FCA19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995C-40F4-8F16-E700E69FCA19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995C-40F4-8F16-E700E69FCA1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Pivot2!$H$5:$H$7</c:f>
              <c:strCache>
                <c:ptCount val="2"/>
                <c:pt idx="0">
                  <c:v>License</c:v>
                </c:pt>
                <c:pt idx="1">
                  <c:v>No License</c:v>
                </c:pt>
              </c:strCache>
            </c:strRef>
          </c:cat>
          <c:val>
            <c:numRef>
              <c:f>Pivot2!$I$5:$I$7</c:f>
              <c:numCache>
                <c:formatCode>General</c:formatCode>
                <c:ptCount val="2"/>
                <c:pt idx="0">
                  <c:v>148290</c:v>
                </c:pt>
                <c:pt idx="1">
                  <c:v>251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95C-40F4-8F16-E700E69FCA19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gapWidth val="219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40000"/>
        <a:lumOff val="60000"/>
      </a:schemeClr>
    </a:solidFill>
    <a:ln w="12700" cap="flat" cmpd="sng" algn="ctr">
      <a:solidFill>
        <a:schemeClr val="accent4"/>
      </a:solidFill>
      <a:prstDash val="solid"/>
      <a:miter lim="800000"/>
    </a:ln>
    <a:effectLst/>
    <a:scene3d>
      <a:camera prst="orthographicFront"/>
      <a:lightRig rig="threePt" dir="t"/>
    </a:scene3d>
    <a:sp3d prstMaterial="matte">
      <a:bevelT w="63500" h="63500" prst="artDeco"/>
      <a:contourClr>
        <a:srgbClr val="000000"/>
      </a:contourClr>
    </a:sp3d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[Swiggy Project.xlsx]Pivot3!PivotTable16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Yearly Revenue</a:t>
            </a:r>
          </a:p>
        </c:rich>
      </c:tx>
      <c:layout>
        <c:manualLayout>
          <c:xMode val="edge"/>
          <c:yMode val="edge"/>
          <c:x val="0.41750000000000004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areaChart>
        <c:grouping val="standard"/>
        <c:varyColors val="0"/>
        <c:ser>
          <c:idx val="0"/>
          <c:order val="0"/>
          <c:tx>
            <c:strRef>
              <c:f>Pivot3!$B$15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cat>
            <c:multiLvlStrRef>
              <c:f>Pivot3!$A$16:$A$64</c:f>
              <c:multiLvlStrCache>
                <c:ptCount val="33"/>
                <c:lvl>
                  <c:pt idx="0">
                    <c:v>Oct</c:v>
                  </c:pt>
                  <c:pt idx="1">
                    <c:v>Nov</c:v>
                  </c:pt>
                  <c:pt idx="2">
                    <c:v>Dec</c:v>
                  </c:pt>
                  <c:pt idx="3">
                    <c:v>Jan</c:v>
                  </c:pt>
                  <c:pt idx="4">
                    <c:v>Feb</c:v>
                  </c:pt>
                  <c:pt idx="5">
                    <c:v>Mar</c:v>
                  </c:pt>
                  <c:pt idx="6">
                    <c:v>Apr</c:v>
                  </c:pt>
                  <c:pt idx="7">
                    <c:v>May</c:v>
                  </c:pt>
                  <c:pt idx="8">
                    <c:v>Jun</c:v>
                  </c:pt>
                  <c:pt idx="9">
                    <c:v>Jul</c:v>
                  </c:pt>
                  <c:pt idx="10">
                    <c:v>Aug</c:v>
                  </c:pt>
                  <c:pt idx="11">
                    <c:v>Sep</c:v>
                  </c:pt>
                  <c:pt idx="12">
                    <c:v>Oct</c:v>
                  </c:pt>
                  <c:pt idx="13">
                    <c:v>Nov</c:v>
                  </c:pt>
                  <c:pt idx="14">
                    <c:v>Dec</c:v>
                  </c:pt>
                  <c:pt idx="15">
                    <c:v>Jan</c:v>
                  </c:pt>
                  <c:pt idx="16">
                    <c:v>Feb</c:v>
                  </c:pt>
                  <c:pt idx="17">
                    <c:v>Mar</c:v>
                  </c:pt>
                  <c:pt idx="18">
                    <c:v>Apr</c:v>
                  </c:pt>
                  <c:pt idx="19">
                    <c:v>May</c:v>
                  </c:pt>
                  <c:pt idx="20">
                    <c:v>Jun</c:v>
                  </c:pt>
                  <c:pt idx="21">
                    <c:v>Jul</c:v>
                  </c:pt>
                  <c:pt idx="22">
                    <c:v>Aug</c:v>
                  </c:pt>
                  <c:pt idx="23">
                    <c:v>Sep</c:v>
                  </c:pt>
                  <c:pt idx="24">
                    <c:v>Oct</c:v>
                  </c:pt>
                  <c:pt idx="25">
                    <c:v>Nov</c:v>
                  </c:pt>
                  <c:pt idx="26">
                    <c:v>Dec</c:v>
                  </c:pt>
                  <c:pt idx="27">
                    <c:v>Jan</c:v>
                  </c:pt>
                  <c:pt idx="28">
                    <c:v>Feb</c:v>
                  </c:pt>
                  <c:pt idx="29">
                    <c:v>Mar</c:v>
                  </c:pt>
                  <c:pt idx="30">
                    <c:v>Apr</c:v>
                  </c:pt>
                  <c:pt idx="31">
                    <c:v>May</c:v>
                  </c:pt>
                  <c:pt idx="32">
                    <c:v>Jun</c:v>
                  </c:pt>
                </c:lvl>
                <c:lvl>
                  <c:pt idx="0">
                    <c:v>Qtr4</c:v>
                  </c:pt>
                  <c:pt idx="3">
                    <c:v>Qtr1</c:v>
                  </c:pt>
                  <c:pt idx="6">
                    <c:v>Qtr2</c:v>
                  </c:pt>
                  <c:pt idx="9">
                    <c:v>Qtr3</c:v>
                  </c:pt>
                  <c:pt idx="12">
                    <c:v>Qtr4</c:v>
                  </c:pt>
                  <c:pt idx="15">
                    <c:v>Qtr1</c:v>
                  </c:pt>
                  <c:pt idx="18">
                    <c:v>Qtr2</c:v>
                  </c:pt>
                  <c:pt idx="21">
                    <c:v>Qtr3</c:v>
                  </c:pt>
                  <c:pt idx="24">
                    <c:v>Qtr4</c:v>
                  </c:pt>
                  <c:pt idx="27">
                    <c:v>Qtr1</c:v>
                  </c:pt>
                  <c:pt idx="30">
                    <c:v>Qtr2</c:v>
                  </c:pt>
                </c:lvl>
                <c:lvl>
                  <c:pt idx="0">
                    <c:v>2017</c:v>
                  </c:pt>
                  <c:pt idx="3">
                    <c:v>2018</c:v>
                  </c:pt>
                  <c:pt idx="15">
                    <c:v>2019</c:v>
                  </c:pt>
                  <c:pt idx="27">
                    <c:v>2020</c:v>
                  </c:pt>
                </c:lvl>
              </c:multiLvlStrCache>
            </c:multiLvlStrRef>
          </c:cat>
          <c:val>
            <c:numRef>
              <c:f>Pivot3!$B$16:$B$64</c:f>
              <c:numCache>
                <c:formatCode>_ [$₹-4009]\ * #,##0.00_ ;_ [$₹-4009]\ * \-#,##0.00_ ;_ [$₹-4009]\ * "-"??_ ;_ @_ </c:formatCode>
                <c:ptCount val="33"/>
                <c:pt idx="0">
                  <c:v>2488153917</c:v>
                </c:pt>
                <c:pt idx="1">
                  <c:v>3374991006</c:v>
                </c:pt>
                <c:pt idx="2">
                  <c:v>5167069918</c:v>
                </c:pt>
                <c:pt idx="3">
                  <c:v>8846732787</c:v>
                </c:pt>
                <c:pt idx="4">
                  <c:v>3902807933</c:v>
                </c:pt>
                <c:pt idx="5">
                  <c:v>4374114852</c:v>
                </c:pt>
                <c:pt idx="6">
                  <c:v>4703829226</c:v>
                </c:pt>
                <c:pt idx="7">
                  <c:v>4682841245</c:v>
                </c:pt>
                <c:pt idx="8">
                  <c:v>3578131083</c:v>
                </c:pt>
                <c:pt idx="9">
                  <c:v>8415814903</c:v>
                </c:pt>
                <c:pt idx="10">
                  <c:v>3371521672</c:v>
                </c:pt>
                <c:pt idx="11">
                  <c:v>2252581257</c:v>
                </c:pt>
                <c:pt idx="12">
                  <c:v>2433717298</c:v>
                </c:pt>
                <c:pt idx="13">
                  <c:v>1956554340</c:v>
                </c:pt>
                <c:pt idx="14">
                  <c:v>2582261017</c:v>
                </c:pt>
                <c:pt idx="15">
                  <c:v>2172122430</c:v>
                </c:pt>
                <c:pt idx="16">
                  <c:v>1849393035</c:v>
                </c:pt>
                <c:pt idx="17">
                  <c:v>1718441729</c:v>
                </c:pt>
                <c:pt idx="18">
                  <c:v>2009639610</c:v>
                </c:pt>
                <c:pt idx="19">
                  <c:v>2978722519</c:v>
                </c:pt>
                <c:pt idx="20">
                  <c:v>1421712150</c:v>
                </c:pt>
                <c:pt idx="21">
                  <c:v>2464198382</c:v>
                </c:pt>
                <c:pt idx="22">
                  <c:v>3960869622</c:v>
                </c:pt>
                <c:pt idx="23">
                  <c:v>1656199851</c:v>
                </c:pt>
                <c:pt idx="24">
                  <c:v>2821117647</c:v>
                </c:pt>
                <c:pt idx="25">
                  <c:v>1547506089</c:v>
                </c:pt>
                <c:pt idx="26">
                  <c:v>1395476031</c:v>
                </c:pt>
                <c:pt idx="27">
                  <c:v>1874523074</c:v>
                </c:pt>
                <c:pt idx="28">
                  <c:v>4113896857</c:v>
                </c:pt>
                <c:pt idx="29">
                  <c:v>2459053509</c:v>
                </c:pt>
                <c:pt idx="30">
                  <c:v>2872860967</c:v>
                </c:pt>
                <c:pt idx="31">
                  <c:v>1431499488</c:v>
                </c:pt>
                <c:pt idx="32">
                  <c:v>753382314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704-4077-99C6-F961CA4592E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03108096"/>
        <c:axId val="1603108928"/>
      </c:areaChart>
      <c:catAx>
        <c:axId val="16031080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3108928"/>
        <c:crosses val="autoZero"/>
        <c:auto val="1"/>
        <c:lblAlgn val="ctr"/>
        <c:lblOffset val="100"/>
        <c:noMultiLvlLbl val="0"/>
      </c:catAx>
      <c:valAx>
        <c:axId val="1603108928"/>
        <c:scaling>
          <c:orientation val="minMax"/>
        </c:scaling>
        <c:delete val="0"/>
        <c:axPos val="l"/>
        <c:numFmt formatCode="_ [$₹-4009]\ * #,##0.00_ ;_ [$₹-4009]\ * \-#,##0.00_ ;_ [$₹-4009]\ * &quot;-&quot;??_ ;_ @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31080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40000"/>
        <a:lumOff val="60000"/>
      </a:schemeClr>
    </a:solidFill>
    <a:ln w="12700" cap="flat" cmpd="sng" algn="ctr">
      <a:solidFill>
        <a:schemeClr val="accent4"/>
      </a:solidFill>
      <a:prstDash val="solid"/>
      <a:miter lim="800000"/>
    </a:ln>
    <a:effectLst/>
    <a:scene3d>
      <a:camera prst="orthographicFront"/>
      <a:lightRig rig="threePt" dir="t"/>
    </a:scene3d>
    <a:sp3d prstMaterial="matte">
      <a:bevelT w="63500" h="63500" prst="artDeco"/>
      <a:contourClr>
        <a:srgbClr val="000000"/>
      </a:contourClr>
    </a:sp3d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userShapes r:id="rId4"/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[Swiggy Project.xlsx]Pivot3!PivotTable15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Weekday Vs Weekend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Pivot3!$B$1</c:f>
              <c:strCache>
                <c:ptCount val="1"/>
                <c:pt idx="0">
                  <c:v>Total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multiLvlStrRef>
              <c:f>Pivot3!$A$2:$A$11</c:f>
              <c:multiLvlStrCache>
                <c:ptCount val="7"/>
                <c:lvl>
                  <c:pt idx="0">
                    <c:v>Fri</c:v>
                  </c:pt>
                  <c:pt idx="1">
                    <c:v>Mon</c:v>
                  </c:pt>
                  <c:pt idx="2">
                    <c:v>Thur</c:v>
                  </c:pt>
                  <c:pt idx="3">
                    <c:v>Tue</c:v>
                  </c:pt>
                  <c:pt idx="4">
                    <c:v>Wed</c:v>
                  </c:pt>
                  <c:pt idx="5">
                    <c:v>Saturday</c:v>
                  </c:pt>
                  <c:pt idx="6">
                    <c:v>Sunday</c:v>
                  </c:pt>
                </c:lvl>
                <c:lvl>
                  <c:pt idx="0">
                    <c:v>Weekday</c:v>
                  </c:pt>
                  <c:pt idx="5">
                    <c:v>Weekend</c:v>
                  </c:pt>
                </c:lvl>
              </c:multiLvlStrCache>
            </c:multiLvlStrRef>
          </c:cat>
          <c:val>
            <c:numRef>
              <c:f>Pivot3!$B$2:$B$11</c:f>
              <c:numCache>
                <c:formatCode>General</c:formatCode>
                <c:ptCount val="7"/>
                <c:pt idx="0">
                  <c:v>20059</c:v>
                </c:pt>
                <c:pt idx="1">
                  <c:v>14847</c:v>
                </c:pt>
                <c:pt idx="2">
                  <c:v>16734</c:v>
                </c:pt>
                <c:pt idx="3">
                  <c:v>16681</c:v>
                </c:pt>
                <c:pt idx="4">
                  <c:v>16418</c:v>
                </c:pt>
                <c:pt idx="5">
                  <c:v>229</c:v>
                </c:pt>
                <c:pt idx="6">
                  <c:v>63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F77-4A46-B62B-F77BA8640D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72419184"/>
        <c:axId val="1972420848"/>
      </c:lineChart>
      <c:catAx>
        <c:axId val="19724191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2420848"/>
        <c:crosses val="autoZero"/>
        <c:auto val="1"/>
        <c:lblAlgn val="ctr"/>
        <c:lblOffset val="100"/>
        <c:noMultiLvlLbl val="0"/>
      </c:catAx>
      <c:valAx>
        <c:axId val="19724208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72419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40000"/>
        <a:lumOff val="60000"/>
      </a:schemeClr>
    </a:solidFill>
    <a:ln w="12700" cap="flat" cmpd="sng" algn="ctr">
      <a:solidFill>
        <a:schemeClr val="accent4"/>
      </a:solidFill>
      <a:prstDash val="solid"/>
      <a:miter lim="800000"/>
    </a:ln>
    <a:effectLst>
      <a:outerShdw blurRad="50800" dist="38100" dir="2700000" algn="tl" rotWithShape="0">
        <a:prstClr val="black">
          <a:alpha val="40000"/>
        </a:prstClr>
      </a:outerShdw>
      <a:softEdge rad="12700"/>
    </a:effectLst>
    <a:scene3d>
      <a:camera prst="orthographicFront"/>
      <a:lightRig rig="threePt" dir="t"/>
    </a:scene3d>
    <a:sp3d prstMaterial="matte">
      <a:bevelT w="63500" h="63500" prst="artDeco"/>
      <a:contourClr>
        <a:srgbClr val="000000"/>
      </a:contourClr>
    </a:sp3d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[Swiggy Project.xlsx]Pivot1!PivotTable5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u="none" strike="noStrike" baseline="0">
                <a:effectLst/>
              </a:rPr>
              <a:t>Orders Based on Marital Status</a:t>
            </a:r>
            <a:endParaRPr lang="en-US" sz="14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  <c:spPr>
          <a:solidFill>
            <a:schemeClr val="accent1">
              <a:lumMod val="75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Pivot1!$H$16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Pivot1!$G$17:$G$20</c:f>
              <c:strCache>
                <c:ptCount val="3"/>
                <c:pt idx="0">
                  <c:v>Single</c:v>
                </c:pt>
                <c:pt idx="1">
                  <c:v>Married</c:v>
                </c:pt>
                <c:pt idx="2">
                  <c:v>Prefer not to say</c:v>
                </c:pt>
              </c:strCache>
            </c:strRef>
          </c:cat>
          <c:val>
            <c:numRef>
              <c:f>Pivot1!$H$17:$H$20</c:f>
              <c:numCache>
                <c:formatCode>General</c:formatCode>
                <c:ptCount val="3"/>
                <c:pt idx="0">
                  <c:v>102471</c:v>
                </c:pt>
                <c:pt idx="1">
                  <c:v>41538</c:v>
                </c:pt>
                <c:pt idx="2">
                  <c:v>4663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C3-417D-B194-F49BE5DDDE3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336444768"/>
        <c:axId val="336453920"/>
      </c:barChart>
      <c:catAx>
        <c:axId val="336444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6453920"/>
        <c:crosses val="autoZero"/>
        <c:auto val="1"/>
        <c:lblAlgn val="ctr"/>
        <c:lblOffset val="100"/>
        <c:noMultiLvlLbl val="0"/>
      </c:catAx>
      <c:valAx>
        <c:axId val="33645392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6444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40000"/>
        <a:lumOff val="60000"/>
      </a:schemeClr>
    </a:solidFill>
    <a:ln w="6350" cap="flat" cmpd="sng" algn="ctr">
      <a:solidFill>
        <a:schemeClr val="accent4"/>
      </a:solidFill>
      <a:prstDash val="solid"/>
      <a:miter lim="800000"/>
    </a:ln>
    <a:effectLst/>
    <a:scene3d>
      <a:camera prst="orthographicFront"/>
      <a:lightRig rig="threePt" dir="t"/>
    </a:scene3d>
    <a:sp3d prstMaterial="matte">
      <a:bevelT w="63500" h="63500" prst="artDeco"/>
      <a:contourClr>
        <a:srgbClr val="000000"/>
      </a:contourClr>
    </a:sp3d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[Swiggy Project.xlsx]Pivot1!PivotTable4</c:name>
    <c:fmtId val="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u="none" strike="noStrike" baseline="0">
                <a:effectLst/>
              </a:rPr>
              <a:t>Orders Based on Income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>
              <a:lumMod val="75000"/>
            </a:schemeClr>
          </a:solidFill>
          <a:ln>
            <a:noFill/>
          </a:ln>
          <a:effectLst/>
          <a:scene3d>
            <a:camera prst="orthographicFront"/>
            <a:lightRig rig="threePt" dir="t"/>
          </a:scene3d>
          <a:sp3d prstMaterial="matte">
            <a:bevelT w="63500" h="63500" prst="artDeco"/>
            <a:contourClr>
              <a:srgbClr val="000000"/>
            </a:contourClr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Pivot1!$H$6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Pivot1!$G$7:$G$12</c:f>
              <c:strCache>
                <c:ptCount val="5"/>
                <c:pt idx="0">
                  <c:v>No Income</c:v>
                </c:pt>
                <c:pt idx="1">
                  <c:v>10001 to 25000</c:v>
                </c:pt>
                <c:pt idx="2">
                  <c:v>25001 to 50000</c:v>
                </c:pt>
                <c:pt idx="3">
                  <c:v>Below Rs.10000</c:v>
                </c:pt>
                <c:pt idx="4">
                  <c:v>More than 50000</c:v>
                </c:pt>
              </c:strCache>
            </c:strRef>
          </c:cat>
          <c:val>
            <c:numRef>
              <c:f>Pivot1!$H$7:$H$12</c:f>
              <c:numCache>
                <c:formatCode>General</c:formatCode>
                <c:ptCount val="5"/>
                <c:pt idx="0">
                  <c:v>71621</c:v>
                </c:pt>
                <c:pt idx="1">
                  <c:v>17110</c:v>
                </c:pt>
                <c:pt idx="2">
                  <c:v>26410</c:v>
                </c:pt>
                <c:pt idx="3">
                  <c:v>9596</c:v>
                </c:pt>
                <c:pt idx="4">
                  <c:v>23935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25E-47DD-8BEE-E5B4DF09B89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516765984"/>
        <c:axId val="516765152"/>
      </c:barChart>
      <c:catAx>
        <c:axId val="51676598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6765152"/>
        <c:crosses val="autoZero"/>
        <c:auto val="1"/>
        <c:lblAlgn val="ctr"/>
        <c:lblOffset val="100"/>
        <c:noMultiLvlLbl val="0"/>
      </c:catAx>
      <c:valAx>
        <c:axId val="5167651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6765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40000"/>
        <a:lumOff val="60000"/>
      </a:schemeClr>
    </a:solidFill>
    <a:ln w="12700" cap="flat" cmpd="sng" algn="ctr">
      <a:solidFill>
        <a:schemeClr val="accent4"/>
      </a:solidFill>
      <a:prstDash val="solid"/>
      <a:miter lim="800000"/>
    </a:ln>
    <a:effectLst/>
    <a:scene3d>
      <a:camera prst="orthographicFront"/>
      <a:lightRig rig="threePt" dir="t"/>
    </a:scene3d>
    <a:sp3d prstMaterial="matte">
      <a:bevelT w="63500" h="63500" prst="artDeco"/>
      <a:contourClr>
        <a:srgbClr val="000000"/>
      </a:contourClr>
    </a:sp3d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[Swiggy Project.xlsx]Pivot1!PivotTable2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u="none" strike="noStrike" baseline="0">
                <a:effectLst/>
              </a:rPr>
              <a:t>Orders Based on Age</a:t>
            </a:r>
            <a:endParaRPr lang="en-US" sz="140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</c:pivotFmt>
      <c:pivotFmt>
        <c:idx val="1"/>
      </c:pivotFmt>
      <c:pivotFmt>
        <c:idx val="2"/>
        <c:spPr>
          <a:solidFill>
            <a:schemeClr val="accent1">
              <a:lumMod val="75000"/>
            </a:schemeClr>
          </a:soli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Pivot1!$B$7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Pivot1!$A$8:$A$13</c:f>
              <c:strCache>
                <c:ptCount val="5"/>
                <c:pt idx="0">
                  <c:v>22</c:v>
                </c:pt>
                <c:pt idx="1">
                  <c:v>23</c:v>
                </c:pt>
                <c:pt idx="2">
                  <c:v>24</c:v>
                </c:pt>
                <c:pt idx="3">
                  <c:v>25</c:v>
                </c:pt>
                <c:pt idx="4">
                  <c:v>26</c:v>
                </c:pt>
              </c:strCache>
            </c:strRef>
          </c:cat>
          <c:val>
            <c:numRef>
              <c:f>Pivot1!$B$8:$B$13</c:f>
              <c:numCache>
                <c:formatCode>General</c:formatCode>
                <c:ptCount val="5"/>
                <c:pt idx="0">
                  <c:v>21590</c:v>
                </c:pt>
                <c:pt idx="1">
                  <c:v>27769</c:v>
                </c:pt>
                <c:pt idx="2">
                  <c:v>19348</c:v>
                </c:pt>
                <c:pt idx="3">
                  <c:v>20178</c:v>
                </c:pt>
                <c:pt idx="4">
                  <c:v>13654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CA-462F-A16B-04CC3605D3A7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00"/>
        <c:overlap val="-24"/>
        <c:axId val="1257746880"/>
        <c:axId val="1257736480"/>
      </c:barChart>
      <c:catAx>
        <c:axId val="1257746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7736480"/>
        <c:crosses val="autoZero"/>
        <c:auto val="1"/>
        <c:lblAlgn val="ctr"/>
        <c:lblOffset val="100"/>
        <c:noMultiLvlLbl val="0"/>
      </c:catAx>
      <c:valAx>
        <c:axId val="125773648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7746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40000"/>
        <a:lumOff val="60000"/>
      </a:schemeClr>
    </a:solidFill>
    <a:ln w="12700" cap="flat" cmpd="sng" algn="ctr">
      <a:solidFill>
        <a:schemeClr val="accent4"/>
      </a:solidFill>
      <a:prstDash val="solid"/>
      <a:miter lim="800000"/>
    </a:ln>
    <a:effectLst/>
    <a:scene3d>
      <a:camera prst="orthographicFront"/>
      <a:lightRig rig="threePt" dir="t"/>
    </a:scene3d>
    <a:sp3d prstMaterial="matte">
      <a:bevelT w="63500" h="63500" prst="artDeco"/>
      <a:contourClr>
        <a:srgbClr val="000000"/>
      </a:contourClr>
    </a:sp3d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[Swiggy Project.xlsx]Pivot1!PivotTable6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 b="1"/>
              <a:t>Orders</a:t>
            </a:r>
            <a:r>
              <a:rPr lang="en-US" b="1" baseline="0"/>
              <a:t> Based on Occupation</a:t>
            </a:r>
            <a:endParaRPr lang="en-US" b="1"/>
          </a:p>
        </c:rich>
      </c:tx>
      <c:layout>
        <c:manualLayout>
          <c:xMode val="edge"/>
          <c:yMode val="edge"/>
          <c:x val="0.3537996484809795"/>
          <c:y val="7.374631268436578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6576" tIns="18288" rIns="36576" bIns="18288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Pivot1!$J$6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C3B-4421-916A-C4557A9FCE0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C3B-4421-916A-C4557A9FCE0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C3B-4421-916A-C4557A9FCE0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C3B-4421-916A-C4557A9FCE07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Pivot1!$I$7:$I$11</c:f>
              <c:strCache>
                <c:ptCount val="4"/>
                <c:pt idx="0">
                  <c:v>Student</c:v>
                </c:pt>
                <c:pt idx="1">
                  <c:v>Employee</c:v>
                </c:pt>
                <c:pt idx="2">
                  <c:v>House wife</c:v>
                </c:pt>
                <c:pt idx="3">
                  <c:v>Self Employeed</c:v>
                </c:pt>
              </c:strCache>
            </c:strRef>
          </c:cat>
          <c:val>
            <c:numRef>
              <c:f>Pivot1!$J$7:$J$11</c:f>
              <c:numCache>
                <c:formatCode>General</c:formatCode>
                <c:ptCount val="4"/>
                <c:pt idx="0">
                  <c:v>79189</c:v>
                </c:pt>
                <c:pt idx="1">
                  <c:v>45288</c:v>
                </c:pt>
                <c:pt idx="2">
                  <c:v>3423</c:v>
                </c:pt>
                <c:pt idx="3">
                  <c:v>20772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0C3B-4421-916A-C4557A9FCE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40000"/>
        <a:lumOff val="60000"/>
      </a:schemeClr>
    </a:solidFill>
    <a:ln w="12700" cap="flat" cmpd="sng" algn="ctr">
      <a:solidFill>
        <a:schemeClr val="accent4"/>
      </a:solidFill>
      <a:prstDash val="solid"/>
      <a:miter lim="800000"/>
    </a:ln>
    <a:effectLst/>
    <a:scene3d>
      <a:camera prst="orthographicFront"/>
      <a:lightRig rig="threePt" dir="t"/>
    </a:scene3d>
    <a:sp3d prstMaterial="matte">
      <a:bevelT w="63500" h="63500" prst="artDeco"/>
      <a:contourClr>
        <a:srgbClr val="000000"/>
      </a:contourClr>
    </a:sp3d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[Swiggy Project.xlsx]Pivot1!PivotTable1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pPr>
            <a:r>
              <a:rPr lang="en-US" sz="1400" b="1" i="0" u="none" strike="noStrike" baseline="0">
                <a:effectLst/>
              </a:rPr>
              <a:t>Orders Based on Gender</a:t>
            </a:r>
            <a:endParaRPr lang="en-US" b="1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dk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6576" tIns="18288" rIns="36576" bIns="18288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solidFill>
              <a:sysClr val="window" lastClr="FFFFFF"/>
            </a:solidFill>
            <a:ln>
              <a:solidFill>
                <a:sysClr val="windowText" lastClr="000000">
                  <a:lumMod val="25000"/>
                  <a:lumOff val="75000"/>
                </a:sysClr>
              </a:solidFill>
            </a:ln>
            <a:effectLst/>
          </c:spPr>
          <c:txPr>
            <a:bodyPr rot="0" spcFirstLastPara="1" vertOverflow="clip" horzOverflow="clip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>
              <c15:spPr xmlns:c15="http://schemas.microsoft.com/office/drawing/2012/chart">
                <a:prstGeom prst="wedgeRectCallout">
                  <a:avLst/>
                </a:prstGeom>
                <a:noFill/>
                <a:ln>
                  <a:noFill/>
                </a:ln>
              </c15:spPr>
            </c:ext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doughnutChart>
        <c:varyColors val="1"/>
        <c:ser>
          <c:idx val="0"/>
          <c:order val="0"/>
          <c:tx>
            <c:strRef>
              <c:f>Pivot1!$B$1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A1C-4BC5-A0E9-C7FEE54FA1E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A1C-4BC5-A0E9-C7FEE54FA1E9}"/>
              </c:ext>
            </c:extLst>
          </c:dPt>
          <c:dLbls>
            <c:spPr>
              <a:solidFill>
                <a:sysClr val="window" lastClr="FFFFFF"/>
              </a:solidFill>
              <a:ln>
                <a:solidFill>
                  <a:sysClr val="windowText" lastClr="000000">
                    <a:lumMod val="25000"/>
                    <a:lumOff val="75000"/>
                  </a:sysClr>
                </a:solidFill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Pivot1!$A$2:$A$4</c:f>
              <c:strCache>
                <c:ptCount val="2"/>
                <c:pt idx="0">
                  <c:v>Female</c:v>
                </c:pt>
                <c:pt idx="1">
                  <c:v>Male</c:v>
                </c:pt>
              </c:strCache>
            </c:strRef>
          </c:cat>
          <c:val>
            <c:numRef>
              <c:f>Pivot1!$B$2:$B$4</c:f>
              <c:numCache>
                <c:formatCode>General</c:formatCode>
                <c:ptCount val="2"/>
                <c:pt idx="0">
                  <c:v>63641</c:v>
                </c:pt>
                <c:pt idx="1">
                  <c:v>85031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A1C-4BC5-A0E9-C7FEE54FA1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40000"/>
        <a:lumOff val="60000"/>
      </a:schemeClr>
    </a:solidFill>
    <a:ln w="12700" cap="flat" cmpd="sng" algn="ctr">
      <a:solidFill>
        <a:schemeClr val="accent4"/>
      </a:solidFill>
      <a:prstDash val="solid"/>
      <a:miter lim="800000"/>
    </a:ln>
    <a:effectLst/>
    <a:scene3d>
      <a:camera prst="orthographicFront"/>
      <a:lightRig rig="threePt" dir="t"/>
    </a:scene3d>
    <a:sp3d prstMaterial="matte">
      <a:bevelT w="63500" h="63500" prst="artDeco"/>
      <a:contourClr>
        <a:srgbClr val="000000"/>
      </a:contourClr>
    </a:sp3d>
  </c:spPr>
  <c:txPr>
    <a:bodyPr/>
    <a:lstStyle/>
    <a:p>
      <a:pPr>
        <a:defRPr>
          <a:solidFill>
            <a:schemeClr val="dk1"/>
          </a:solidFill>
          <a:latin typeface="+mn-lt"/>
          <a:ea typeface="+mn-ea"/>
          <a:cs typeface="+mn-cs"/>
        </a:defRPr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[Swiggy Project.xlsx]Pivot2!PivotTable13</c:name>
    <c:fmtId val="1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sz="1400">
                <a:solidFill>
                  <a:schemeClr val="tx1"/>
                </a:solidFill>
              </a:rPr>
              <a:t>Highly</a:t>
            </a:r>
            <a:r>
              <a:rPr lang="en-US" sz="1400" baseline="0">
                <a:solidFill>
                  <a:schemeClr val="tx1"/>
                </a:solidFill>
              </a:rPr>
              <a:t> ordered locations</a:t>
            </a:r>
            <a:endParaRPr lang="en-US" sz="1400">
              <a:solidFill>
                <a:schemeClr val="tx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dLbl>
          <c:idx val="0"/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Pivot2!$L$13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invertIfNegative val="0"/>
          <c:cat>
            <c:strRef>
              <c:f>Pivot2!$K$14:$K$19</c:f>
              <c:strCache>
                <c:ptCount val="5"/>
                <c:pt idx="0">
                  <c:v>No Location</c:v>
                </c:pt>
                <c:pt idx="1">
                  <c:v>Bangalore</c:v>
                </c:pt>
                <c:pt idx="2">
                  <c:v>Ahmedabad</c:v>
                </c:pt>
                <c:pt idx="3">
                  <c:v>Allahabad</c:v>
                </c:pt>
                <c:pt idx="4">
                  <c:v>Agra</c:v>
                </c:pt>
              </c:strCache>
            </c:strRef>
          </c:cat>
          <c:val>
            <c:numRef>
              <c:f>Pivot2!$L$14:$L$19</c:f>
              <c:numCache>
                <c:formatCode>General</c:formatCode>
                <c:ptCount val="5"/>
                <c:pt idx="0">
                  <c:v>129696</c:v>
                </c:pt>
                <c:pt idx="1">
                  <c:v>9651</c:v>
                </c:pt>
                <c:pt idx="2">
                  <c:v>3517</c:v>
                </c:pt>
                <c:pt idx="3">
                  <c:v>475</c:v>
                </c:pt>
                <c:pt idx="4">
                  <c:v>455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85-456F-9003-03070D11B3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2033378032"/>
        <c:axId val="2033378448"/>
      </c:barChart>
      <c:catAx>
        <c:axId val="2033378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3378448"/>
        <c:crosses val="autoZero"/>
        <c:auto val="1"/>
        <c:lblAlgn val="ctr"/>
        <c:lblOffset val="100"/>
        <c:noMultiLvlLbl val="0"/>
      </c:catAx>
      <c:valAx>
        <c:axId val="20333784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337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4">
        <a:lumMod val="40000"/>
        <a:lumOff val="60000"/>
      </a:schemeClr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  <a:scene3d>
      <a:camera prst="orthographicFront"/>
      <a:lightRig rig="threePt" dir="t"/>
    </a:scene3d>
    <a:sp3d prstMaterial="matte">
      <a:bevelT w="63500" h="63500" prst="artDeco"/>
      <a:contourClr>
        <a:srgbClr val="000000"/>
      </a:contourClr>
    </a:sp3d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at">
        <cx:f>KPI!$P$37:$P$47</cx:f>
        <cx:nf>KPI!$P$36</cx:nf>
        <cx:lvl ptCount="11" name="Row Labels">
          <cx:pt idx="0">Ahmedabad</cx:pt>
          <cx:pt idx="1">Bangalore</cx:pt>
          <cx:pt idx="2">Allahabad</cx:pt>
          <cx:pt idx="3">Agartala</cx:pt>
          <cx:pt idx="4">Aligarh</cx:pt>
          <cx:pt idx="5">Agra</cx:pt>
          <cx:pt idx="6">Adityapur</cx:pt>
          <cx:pt idx="7">Alappuzha</cx:pt>
          <cx:pt idx="8">Aurangabad</cx:pt>
          <cx:pt idx="9">Anantapur</cx:pt>
          <cx:pt idx="10">Amritsar</cx:pt>
        </cx:lvl>
      </cx:strDim>
      <cx:numDim type="colorVal">
        <cx:f>KPI!$Q$37:$Q$47</cx:f>
        <cx:nf>KPI!$Q$36</cx:nf>
        <cx:lvl ptCount="11" formatCode="General" name="Sum of Revenue">
          <cx:pt idx="0">12516984712</cx:pt>
          <cx:pt idx="1">3165865583</cx:pt>
          <cx:pt idx="2">320735363</cx:pt>
          <cx:pt idx="3">292118275</cx:pt>
          <cx:pt idx="4">255177734</cx:pt>
          <cx:pt idx="5">226705820</cx:pt>
          <cx:pt idx="6">191490094</cx:pt>
          <cx:pt idx="7">171060520</cx:pt>
          <cx:pt idx="8">144670376</cx:pt>
          <cx:pt idx="9">130749932</cx:pt>
          <cx:pt idx="10">124871660</cx:pt>
        </cx:lvl>
      </cx:numDim>
    </cx:data>
  </cx:chartData>
  <cx:chart>
    <cx:title pos="t" align="ctr" overlay="0">
      <cx:tx>
        <cx:txData>
          <cx:v>Sales Based on Region</cx:v>
        </cx:txData>
      </cx:tx>
      <cx:spPr>
        <a:solidFill>
          <a:schemeClr val="bg1"/>
        </a:solidFill>
      </cx:spPr>
      <cx:txPr>
        <a:bodyPr spcFirstLastPara="1" vertOverflow="ellipsis" horzOverflow="overflow" wrap="square" lIns="0" tIns="0" rIns="0" bIns="0" anchor="ctr" anchorCtr="1"/>
        <a:lstStyle/>
        <a:p>
          <a:pPr algn="ctr" rtl="0">
            <a:defRPr>
              <a:solidFill>
                <a:schemeClr val="tx1"/>
              </a:solidFill>
            </a:defRPr>
          </a:pPr>
          <a:r>
            <a:rPr lang="en-US" sz="1400" b="1" i="0" u="none" strike="noStrike" baseline="0">
              <a:solidFill>
                <a:schemeClr val="tx1"/>
              </a:solidFill>
              <a:latin typeface="Calibri" panose="020F0502020204030204"/>
            </a:rPr>
            <a:t>Sales Based on Region</a:t>
          </a:r>
        </a:p>
      </cx:txPr>
    </cx:title>
    <cx:plotArea>
      <cx:plotAreaRegion>
        <cx:plotSurface>
          <cx:spPr>
            <a:solidFill>
              <a:schemeClr val="accent4">
                <a:lumMod val="60000"/>
                <a:lumOff val="40000"/>
              </a:schemeClr>
            </a:solidFill>
          </cx:spPr>
        </cx:plotSurface>
        <cx:series layoutId="regionMap" uniqueId="{6985EB73-8FD2-4ACE-B3EA-D49A1699A5CE}">
          <cx:tx>
            <cx:txData>
              <cx:f>KPI!$Q$36</cx:f>
              <cx:v>Sum of Revenue</cx:v>
            </cx:txData>
          </cx:tx>
          <cx:spPr>
            <a:solidFill>
              <a:schemeClr val="accent1"/>
            </a:solidFill>
            <a:ln cap="flat">
              <a:gradFill flip="none" rotWithShape="1">
                <a:gsLst>
                  <a:gs pos="0">
                    <a:schemeClr val="accent1">
                      <a:lumMod val="67000"/>
                    </a:schemeClr>
                  </a:gs>
                  <a:gs pos="48000">
                    <a:schemeClr val="accent1">
                      <a:lumMod val="97000"/>
                      <a:lumOff val="3000"/>
                    </a:schemeClr>
                  </a:gs>
                  <a:gs pos="100000">
                    <a:schemeClr val="accent1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</a:ln>
          </cx:spPr>
          <cx:dataId val="0"/>
          <cx:layoutPr>
            <cx:regionLabelLayout val="showAll"/>
            <cx:geography cultureLanguage="en-US" cultureRegion="IN" attribution="Powered by Bing">
              <cx:geoCache provider="{E9337A44-BEBE-4D9F-B70C-5C5E7DAFC167}">
                <cx:binary>1Hxpc9w47vdXmcrrRx5e4rG1s1Wjbllu306c843KSRzqFnVQ16f/o5NMpq1Y3bO9u1XPuKaccatF
kAB+AAiA/Oen4R+fsseH+pchz4rmH5+G315EbWv+8euvzafoMX9oTvL4U1025Zf25FOZ/1p++RJ/
evz1c/3Qx4X+lSDMfv0UPdTt4/DiX/+E0fRjeVl+emjjsrizj/X48rGxWdvsefbso18ePudxsY6b
to4/teS3F79nsX6ooxe/PBZt3I73o3n87cXTL7345df5WD/R/SWDqbX2M7xMxIkinDEpCfr6g1/8
kpWF/v5YyBPEXUIxxerrj/sH7euHHF7/KxP6Op2Hz5/rx6aBFX39d+fNJ9P/7cXr2xfLy/5U2qLd
slMDZ397sSk+xw8vfombcvXtwarcrmlz/ZUJvz4VxL/+OfsA2DL7ZEdWcx4eevTznKP88fPDx4fP
fzDsvyEsciIEFa6S7KmUyAlh2AUpiW9ChMffNOS7lP7SXBbk9Oe7M0kF589I6s9v/41k5T0U+iEr
68c/2PZfkBWmJ4QIwih7HljixBUMEUTVD9ztiuzHlH55aeuHbO/EnhfcTyPMxHfx+8/i++md/0yI
TwG4Y3UwOVGCC8Zd/lSRt1xxiVBkpsF/Tux1/fGh+I/Y8X2Ef4sd39/5z9gxszb/Y/uTZQ/Rf9v+
uCcUFFa5mP5Q2h1nIfGJ4ggrwdizzuK2fhgfdP2QHCG+nXdngnvOYex8++8kMvDt7UMGHu2Ae58p
0iHf9C36eNaj/ey2QD4H6T/F9YHwAoFTAp14VmO24YWQSHLpflOoeXhxaDbPm77fv772F/Tk2xf/
TiryGcK+B2PrgzL6X+pI9mCMnaL/pqKoEyaZRIiCefn6M3MM/IQSAsZHfI9w5oryl6a0oC1/vjtT
mYvLn13k739++++kNxBEQIzz3w1HsTqRknGByExY4Caoki5ENt9kKf/Q1u/h6F+bzIK0dl6eievq
7Blx7Xz97ySv4qFo/xLO/7otxuxESIoAZN8hpuaxF0OCYExn0tpOJdrO5SG3fzx6NkBeENjT92cy
+/257d7TN/5OYsvruG0eDlvnvy41ik8EYpzwreC2P/ip1NiJQpgrl3z3oHPp/ZUZLQjux6szmd16
z+Dsx5f/PxbX81PbDbaefOPfTaWQEwpiwIiBc9oJi4U6oZxCiMPxNwnOfNf3LMbyNJ4Xz/fXnsz4
f5wSWY4pfsSA64f2wf+anNqJSvc//bo8yJjNXl0Ogv8wQpvPv70QClFO0I6otsM8yX4E5Y9A5ckb
jw9NCwOwE6K4izB2FedCcbCK/ePXJ/SEu7B9F5jARp0yCm6sKOs2+u0Fdk8kZlwpLAiEtpwC6prS
fn3EwCm6CkRNGYbhpPyRErwts1GXxQ9ufP/7l8Lmt2VctA0MDAOZb1/7OlfYISOMOJFMuVzAtgvQ
bz49vIS04/bb/4+IvivcrO/9RExrJsf70PS+VfZ8yIxa5Z3TewyVp6lyHprEeHUYfWRFnKxEb97t
MO2ZqYCWPjMTmIrrMgSsAj7tziTTtEl5hnp/Yk3iTUx/6SaTeGPvDGAvfiQln6HEXODsnJYrEaQB
FKOQEEDb5zurttuUJI2i3icYpatJdKPnMiaCbLK1X1SZCmSW01ObkHPMLN20GTtPQ91dWZW9LcYq
ClpJH0PBo+uhfI8HIVd91OY3XAm/igdx5mierWku8BoNcRlEozzDY8MDEbPe4w4n519/mYyeRaHE
Z06K+UVF+jVvw35jC1atEtQIn0eFXOsk4n5R26tYcveasNFP09qehU1a+JMy127Xt0GajGwjmb2Y
4rb6OJn+Ebm95xSEXWOsohtMw2TTDqE8S4r8VT7l2XU/psbPdOl4tiry0ySxHzDKI8+quAmSNLFr
0rZvCzlFt3HM2zej3pC+4WuN4vE0y5LyTio5bfre5F462vIuo5G8NdbLnKS7KMf+zrCmu8tHTdZF
5GS+GNgbPDW1Vyf8s5Fx9FqNlx2vVyHuc0hTY7oOizK6KIyjL4Z8uBLWOGfAXnrWF6LwQmKLlTZx
udE8DtdpIeg6wrhZiXpgpwNx0HpwsHjZQULaE6PPFS3OR169LluVXTZlfTeWPN0gzoLGCZMVc3t5
/vXXQFx53m1/8V5FKxOWKKDhygqRXhsisT8OQL9JomgzuLVd2Vr1ge5yfZq3JlmpPm88nODpwukT
tZKQwfAFSchahiNaj3UdXwlSBxGW5Ro3qr7p6LjRurAXjnZEUE2qfclH47fSLWEJprxNB3Wq2ga/
yqO88nhXCq8a0bBBYWNXddoTXzUYX/Zh9Dot6zJIGj2Birqjb9L4o2j4Ruio9HTkxWAAPJxV7xxR
XBYjvxdyFF4rnNZTxrkfiuKsyeK7Poq+dEm8rqK68BNn1Kd9fpcmNDw3Az7vUPKg7IhXXcXuxlZs
UlMnHq/ddD0M2SXTPSC1ay6mNSqyMxaibqVj864zjtdNQEkicgerL7w4DKXX0+yyuBgHW3s0C/1k
QB+6evJkqT8WLL/ENPkSipx6Kn1TcvSxSldQUFCek5SJhwqxMbp805jaD03YbCoqrtKeUlCkbBOS
ip46HAgVVfxRdo8ZHj7lhHYwFvJCYT0Rao8Uo0dCdFpQ9toZm3exsomXDyxdS1luSBReRrm5UmX/
aujE9UTSWzcyn+MQv80atYqi1KwaEX1MDG8811F+FxZjkGpyZznIkBfXY9WtoQKyog6krIBbXwkI
DizDKkfr2hRnLl+h9AzXyb2b0zs5up8KB1/pgXhZPbxBWH8RnXOPML1zbfKlSKLR65vbKkWjl2BD
wSoXl1MHSlmL5O0kx1UZNWjNmSM9woFGkPH+jsVN5LHowZY1WRWsfkfKlSjUF2JOox4YTLj+GPfl
pXVJgEPgrtuVvojc88GR9yjaGCGu5FaPnE7cGzdrvS68HVNQAVcrj5TZZd8Ubx3nLU7FpqOvk4pE
ns7YOhbh/daEK5V8Kj8PLrrrUnUrzqPzEOHeawu2bsvxrZVis3UppKqpV7TddVeiNWwHUz8N63cu
Sr50obymoA+pii87FW5iDUwMcXGZjzJeYavesA/lmF8WOryXDr/mITCtYo1HVXQ6FH3jVQQW6oxj
eTawxqwdm/ae4Dj3BnfswJbx5M4tm3Az8Ux7Wo+upyBcDqaytbe2P83B+F4LE1Y3eCy9sq/7K4ev
jEnkRdW616Z6xMq94Zrepc1mSIZbLeWbbkCnTa3uwwQFiXJXZFSnRlfgUOP4C47AraU56E49yMHL
XNdn2LkrQi49am5x0t4VOT8LmbmYZEG9WFWJZ5kERRSDp8MLjJHr5Rzf2Wbl6jH10qh5J8MVFgXz
tsxqLYw7ZdN1M0TnW45Qq28H3X0ouJP6DsnfSVqsaJZ+HNMQzJpkd43gxUp26ftW55cw9XNU8xWu
7Dky9m1YTBmYNy/r448NmoLIEzVQwQVam65+l46veo3vcwTzDGmdX1JzWsX8Y9bYTV50p6rnHxzk
PNqh+hhidm+s23iw8R88F6dXsiC3nehuc+1qL01BWMNWuQDj5xHK72qk7rsM1lOI/LLD7eQZKz23
d/y0Df22hiddUb75GiF8jy+/hwjf4qRPpRnrWEffq6c//vzXfZnDf19LeH9+uC2+/vnX1R9V273f
Ch7LbV6imX9pO5sfY8Fkvs9uG18++eOncHchoH2aht0X7T6J6Xej3a+b8x+h1E+R7pOdxDZ+/LaZ
/xrnKnHCIMjFLkSlkGiD4PWPOJfLEyhDMQW5HEi/wf9CjPk9zqVim5/FTEgpsaSugrLM9ziXnwiO
GKR5BBEMNqCK/DtxLoyzE/A5BEgwITDffr4T6CkSd7zJBuG3bpRF3jSN49uI8OFbhffbLvq7uuyG
0WJh+G10vTN8Ipx07IdC+HVTZPq8yRIXewLVzdafDcorcB/Wqxa3Ilrtj2GfRst/Log8pajyKZU2
Dbmf1x1ObkiGqnEV0S1dmrmi3uwns8S32bag4WAWe11wPxpNxzwTT9J60UTKD/vHX2IcbLB2GSdU
hUyiRu5bbNgVV46QL1unwOPlKNtiCBwx8drLx8q83E9wYUHubHdhJDKd2BLsMiWG8zKyoV2xxkax
v58ApCaf07SvW44dVZDx1KPWUteX2Vgmr8M4om3nIQUx2bqmlRy5xxo3G17tJ7fAwO3ecZeBuep6
N7FaBC3DuV27mvfmrm5qJ72gEE6i89aJlLiD/SLlB3QCb4Xz557xh+6527nsLNGIvEndZnR9q3VX
rSSRAc2HetWNKnPeW8uHZD2yHkIYOwrnkqRI0mzlaElySIT/MDvP4G2JydvPd2aQ6THvMrd3/V4S
d0Xr8kvUjZsKddm6H/TVfiJLqrKF3g6REuxDL8fW9cexEe90XQt/pCg72z/60hJmFimTScwbWrt+
SuP4EUFT0GXTMOEh6vLSY20xnu4ntCiumXEqnd41VQTRhaPDyAsH/oa4rVhprvLVpIjxrLZ6nXHb
eSTvX6dtt95PeYmBMxtVZ31iDKlcvy2dafJrCHL12riK6iMJzKwTGTSWY5ZwnyOdDRA0pLleDW4O
e8LjVjAzTyQZnaJsjBMU5Sj4bVvKyXklHIb0ATO+AF82M0eNRBb1gwsAEiEL+jhqM4ixo3T08qSq
V04/RGdRMtED5BYkwmbWQpUpyywZw6B05JSf9jU2nT/EedkF+xm24JbYzDRQVoayN7CVbVtL2rOC
lwXypwJng2/ith8OgGeJzAz/VdlVIR1yGRiSTvdpPUY3lWnr2yYpo5vjVjJDf58OEvfIVQFxhhgC
8ypKL1QvwT+lrkyHIwWyFdSOjYmkNqkURgZ1xsaNk0/oRmlcZ4cyXTDMM5aazaEfxiMCDvHAiooM
HkoG9p5PpfGP49EM4LYTJVTdOQ+6DMQwpH3jgzMvMi/G1hzJoRnGbUyLMRsTGUAKKY39bJSD4zVo
jKcDPFrSpRnGIaPpVmrYigA2n+q0imyC/Fga256nTlZUx/GKzpAuyEgb7Aw8CMd8uiJqqq6bUdGr
sXOzA1HoArrpDHxihPkj5Iqgq4FnQeSOuF0XQ+bQA7Bb8Fl0BrshHivekloE2NFUeCWBBOraKBuW
XpOTTnqJZXV8gNiCaaQzAI460SjvQfBu3hlxiqx1+suMkK5bl1rE+Dp1O4EuJW7x8H6/Pm9l8Qxc
6AyN2aBDUU59GMAuJMLXpWZT86khU2R8Z6pLDnkwkmkwOlnUXqKEGPJuZIq6d/vJL8lvhtYx5BD+
pk4Y5MKx64hlZNVzYdb7R1+KA+gMrW7XDnFFKhVQBIvxJxx2rS91ko2Bbkar3xqH9fkZg2SDez3A
Dq64IrBhS97JlLjuAbQtrXEGZ1kkrin7mAVGhA1d8Uk9mmHoqwPWYklDZ2DOasrxOCQiYDSGxOzY
J34ts+KlI8spGPLQHti3LCyDzNBscc1lkmgWaDQlHxJZObdhl+kDtmJp9JmbrqguEscRKoCKDEpW
Fst88mxcj81x2CIzS9HE1eiSoZZBO/Yh2TDREvKmMpSNZ0VsIY1PJm70J5NPDTkgmQUzu23l2PV0
tC8y0KOaB1yGufUmobDxplRXj90Ie5YD6rVEZWY0JjalleUQqUc6S33e5tG6MFB2iCBVemAhS8LZ
fr7jsnmoUJFUwxQ0VrcBiXm3zowrTvejdGn0mQ2A0m7kDLBzCxIS5yvS4mQdjiU5UrFmJgC2NKXE
MUCBNFXhoQi/LTSrj2TMDNqYm4INmZ6CWDjTHdQTCV132mGHYuUl1sywHSW2NbQep8AJc7VxEK1O
IThnx7EGzxBNTeeaNoXR25CwFcvBm40oDQ/o5ZLxxTNIQ3Jzkp0AueK0WdPenlFnuMpz/Y6p9NUg
ncBJ+akww4rkYrNflRYcKJ6BPEFOjfqwAWGb5D1yYsfTdhi9jJnKCyddrVSbHSC1ADs8A3cRutE0
YacPesd9hL1m2p2yNjVF0PaCH2DhgvjxDNoUcsNFkoZ9QAHgL1VbJj5mZXog3N/K4RnXj2eobgsw
fv3E+wCzqvIBgB+cNL3sDUs8ysJ3TZlZT4XJAWVbEs0M5bjNs1BOiQ0a13W8sqbuWk/kLDU2X4dQ
o/HMkB1Y2BLbZpAHjx+mKaZtUJVJiFe1S6BMGg1ptN6vZUuin6HeDXWTOhMkgySkEs5bzpnX5WV2
oYq0OOCtlpYwAz4kbp0O26Q9ra3um1ch1qm+NLbIHo9aAppBP8VxV+mODP6g7bTKxuleCKO8LBT6
ON2d9xm4iZPCyaiw86ssggRtY4lXKWUPjL4Q9KAZ0KlJGAkT2fmmcN7roYi8rlE3pknOW+Mmx1l3
NIN4aqbacRr+fQmMVASKhPzQEhZEjObgdmVoZYQ7X/UKeWQ7enM8g7ZUd1x2ijoTZg2MXk2N9lwz
3mrDr61Mrcc5SQ6IYWkNM1BH0H5SwkEcSKgw8ljSQvohc6Yj2T+DcQonCmWsYXDZyBxaY6LR1z2P
4OjUvnzqgj2ad/8MLaSfsjGFqZP6jKn61dCy3GvYdNoZ9rYRKD3AoyVCMyjnkSFFSZH1oVIR9A26
TtLq1h2SjxGlZzzOD6RuF9wtNKI+lXgz1a0po976OsanNBwuZarOnKxa8dQ50zXyo47d5bG7rkJ2
1NKQmnl4FLo1HSOn9Qc7QvyQBDJhodcM8QNL8SuhhqMiRKRmaK8aNSQQpFs/4SryeBJnnq2JOLCK
58059F89ZZygiaNjR7V+yRx+qh3eesXUiBuwhdkBZXseJ0jNsD5YRgomlA0mDGdhPWfK02w1DZEQ
62O0GW2LibtwJ9Wgcmt0F7jpaF6q2uWnJpcgCzZhD9XKvYKmgTzYT2xpNTPU4zgkdTnkNtBhk52r
pMHrBnqw/P2jL4ljBntbh4ZCK4INWkU/NM5wMTR57BXSOcCqpfFn3ntoxiQfR6cN4si5Bqv7nob6
LjX53f7pP++ZkJrBXcUxtL4Vog2g9Jl7Ua+R15XRy07qcwU9RcfprJyBvUgbp1bS2qCO3auqRqUH
yaiblg9v969igUnQaflUnxDtTQMxuk/q2C+a8FU84rfEzS/2D79krOQM0TLutQMhwhiwcIJ2swFK
xWmYtt6Ey8zXZRIHIqzpitVteTXEk14zW+cHeLcgITnDe6ddG6UwcpBBeHg9jlmxzntFzpxRilMj
M3tgh7BEZ8vbHRdsq4ygLCxtwOLkJs3TzoPzrAE1hHu8Ul/2c3KJyAz4oYwr0cW1DfrOGA/X002e
m9gTxNxmUXyUJ4bS5dOVqIKz2Dh5G0icPHLrxudgcMTt/hUsqdoM76QlbQ2H9MGadP01bvQNnboL
Y4eXxw0/g/vESpWEUWoDVJsS+rZKP+zLD1klj5z+DO+sZ0MfUxhfOv1tWoSnfVKeQ9vzAc+xIF8x
A3rZh6FuqW7B9Tl3HaoGDxqcYKdZxlARoMUBSGxh9/NWEPpSngoYY2PE5BAHosXuos2Zp7vydQgt
vLqqri2pDsQoC6IWM9Q7EWw56hJ4lVoI6MLJJ7Q5DfPI3y/qBb8ktjzcARwz/UgHqDj45dSd1T25
YO4BKSxNfPv5zshmdFteGti8UtxuTFOe5RAuTNBxfNzEZyCOs3aIrIWJk/IVMlDPVY/HDTwDbqaS
2kwpyBWX8oGE1XWqxFE7VDjd9JQlturSYex5G4xNgu+nsSVBYmlzwEkvKeQMtRIarRKUqRZaM2/S
iAVlm11IYgI4wnhHGnKk2s+wq0mrHcOQ44M9vpswXjmIP1TNVHgaVZ6Btu2jxDDv7wetr6oMQUzg
Tr1ZQemtWrFO9Aes89fs1jPo5TP0yqYTLXM7xx9OZTBsonfQAg47Yv2hbr3xpvMLv3TW2V39OizX
hzJtC4jgMyhHOqpYFY1tEFX6qkXxB1c3mVc64cf9LFsaf4blHhp8xrEIGx9aRs9iqHGsQyd5GUdy
PCD7JQLbz3cgXVuLoNYJBGTm3kpTfIQeiivJ1XFu4afuO+aOqJKq8euc3g4k/ZiR7KoR7oHhF0wd
nwEb97GgdMBtoHrKrnnpNmcVG/gB9C04HT7DdtSwLoMI3PHpZFsvt/ajmMqVKpzXOKbNkQKYQXxQ
lvWpAgMiCOpj6AiHxqO1K+spW5uqbA5Fe0tynmHc9DkLoTrWBpqZB6fv3vZu+Q6F2YFwf2H4eXNd
Ryl0C1NgVcFiqIpsXbKTQThO7dQekMYSiRm866gTkP0fYEdBost6Eh+SuL8KC/l6P9IWVGne2pbk
cEZSRLQJxope1YkT+zGTcbB/8KW5z2BsdQ39rbaDzZY7rhmqN3BfgZ/104GmuKW5b8nugth1ilHT
vAkIccmK1PSDGnB1nIK6W6I7g48RTiDx1DYBG7uLKKPnZV/eVF1+AMILIHNnECZQ5oSOYacO0j58
GUl+niXovoTpr6qwmvz9/F8iMkNy6faF6hgQqVRMV6EyZ1Lq97zMPztFerqfxuxA3R/NkcidIdka
0qQR7uuA4zLIG2j+dTEZPZa7n2mPL6suVOtCRxsozqRwWCwy6xiZV8xpqyAP0aFNypKqzYDeOxQs
LrMgrojcNK370mHivlH0zf5VLgw/b1tre9pEhpdNEDo00MS9GozZoPxQ+m4h4Jm3qcFZj5QnGauD
vo3h/NRAV13Y3GlaW4/I+Kpx6wPWZAEy83a1eGJhUw9pE6jIrFI2XufyyCiZbZVwBzC9U5MM+lbg
sFfeuRZO5/DkquJm8PqEQILwODnMIO+mxVCkpQuMGttbB4xsFrG3jknv9w+/xJ7t5ztrGKArNeOQ
ewCL0jVn+YjaFTSN0vX+0ZeUaIZ5TSIXYhk4Dpcx/LZPkpfQve8zxxzQ0aXJz9AeDZVJaxQ1gUvg
sKVP0lK1Kw0l5PTA/LeSfCbSZDOks0hraWVWB9Pg3MU5uc8qczsUZTAU1j+ORTMYZ7FbQUYASDRh
d1VJfVXa4ayNDxXWFiQw70nL5BjmVTfWQU3FJ9RJiPklae+w7uMDPmmJwsxdE9Eht4tBQW0/whGs
DF/oymQe9Pwf2HktEZiF3vkQOu3QRLAEpuEUISc3YYRuolp9PkoC85a3tmbWMgUSAIN60Y3kIo2K
QIbkOB2aN7mpXmc2qXQdFGn8Blq/X1a1ecU7fWOqQ3WJBTWdN7VBkb9GEHPXAYJaoJtmsG2vLgeZ
X/a1PE5Nt6fUd+0EpF3bkPdOFTRcvuWaX45Q+s/S6t1xMpghORxYnmqTgEsFXnmq0r2nXalXljXH
2dHtyaTdBbQ0qeBQqaqCVA2vh2G6q0l6Zx31ev8CFkwRncEYIdgcFi6qAikzHntRUgHShjJ/tX94
vGXEM5Zo3o2WJCqZumSE6Vfm9STy21pWV7HTfKSV0/uo5K9jQeyqqKjrJSkcfoWMDfayKjlufWSG
8i5xeZhLWgWTgvOluGHXXa8P9ecuMG/eq2adQpbuUFaBdqeohSOHtCrNo1RdeiCftURg5qnZWCIF
VfMqGE3TmgDjqmq8MGTVoSLOEoGt7dpxo2Nqrazz0ASuq5Fep4OAs/FWib729ivAAsS3lxruEsA5
QaxXjgmSsP8MmcvLgbfNqsLJNaqROd1PZDvb55RsBnIhhkGiDpmApvVrN4bzsYg39YrCvv7AMpYo
zHDeZtC72dACElvTVDx20zCeYzh0/ZCOQ3GoE2OJxgzpQ1zzuoeT9UEZJaXX8nptUvJyyPBR7TZQ
7n8qioyUfe7AdQVBXUhzNjaoOe2zMjrg7RY0ad6k1lG4L8Bk/VbQ7vQWlaE+gzOV5lB1fmn4GY4p
WFmXjCBiVYRVcyqspMxzw5If2kUuKOq8JQ2qo2lZmM4EUhRJ0EBKs67l67IoHlzNjowr581oIs0J
tKnXoEasfRXr5i5qp7dKNgd28UtMmqFZhyNcW5DpKoAD9B+KssdexNihUubS4NvPd0xFlY9COjY3
cJzPqT84HJONTfPuSPWZQdi0bZQI6pZBiNwVZHThBoKMc3+/fVia+gy99ehAz0UGg8uybT1duJu0
ONjEtq3wPGN88Ay2cJcKtGdKAvdbJGPsvNZiwlXuJWUd0pccWVpfOFHI0cqGcKvFbSNCYTYVXEht
VnBviys3tiIpTldMhf0YwKEb2q/7fkzqh0HyPFkXkO8GR5m2RbLJ+1DX53qA02qBMyWRewsX0kDl
VVHCuw+oTdP4lQpLtz3jbiPkOq44Gk/7QeHYh3t+muL9ANd+hLct407yEWme2s9ZISLI5KVtlV9z
SBFgr44TMV60tC16vzf1MK5NDRcIvFRDTkZo+Q2r+hQXdLRnkIad9FmvuryAgwGGo01fhInalIKq
8KUdhghfoCpEISQZLJXFAXEuGEo0E2dVxC2chVDAcTis6rlp9aYuKuyNoX25X1+WCMxEiuIazpBL
UwZ1W7l6rUYXrtyAnsj3sC1MjzT3aGaOcRHjyaGJCbjO3cGPnNg8GhsNn4UDS1rvX8mzmg8n1Gdl
yTav+tCJWtB8ln2BltFz12mOOtAAY89MsrF93VWjKGGDUPL7wuT2XTo55eecjf37saTllyPWABep
zhgFl55YUFRaBg60OsD1FgVkn8fyuPB63mAJDbQj7AYyA3eRJB+6obhRWJ+HIn63f+5LmjTjUQcV
wyEjMHfXhuBUsnNRqmCS6oB4l4afbTHdDvq6cA46RJQavNBRqTcMyWe4sOBAzLBEYOstd4x+jTTl
KZSdIZOWJF4JHov2zgee1PfH8WdLd2f8BA68d4VAAGW4shEazZ3sFI5ixmclbfPjPAvaQmOHRMRj
ZAvCm0BAVW8zwV0PsNmv2QFTsZAPRDO/Vee66zrTAcCGGm5r6qfkAnY4k18NNdmMNK4uLUYHyvLP
0gLAzaTdudVEOwvV1axSE1zEomMB1UO4qeuySidaeV3suKM3AAMf9ktnyXrMpN+bIsNo0BCuyPKD
Le3/cXZly3Hq0PaLqEIS4yvQ9GC77dhJnOSFijMggRACxKSvv6vv07nctLvKb6dcOdBo2Nraew3z
XgjxoRMfX7OZeh3ORWVLHMpsNX0ajwSSNc7s7j/20zezPrtgxvsCFS/VSnnikarvTD24Xz/29M2s
D5Uq66Jtsa3VCMUgxaAOVa3rjXm+Nuyb8y1cms42A1LRupASSmtRhX66uQVBvEze/8tXMO6bw40y
CfG0S8SLGiiLSX1GEveDifXraJpbzbxrX7AJ2aQny7jgcrx3VsX+QD7O/rHN2JgbQfvK47eoOijj
QWyqqnFrDaBAdaxjRVK3mGf/Bs7j37C3ALIw/zdmgJlcFIGM1B6ILVM/CbWuUVqEiupsHlrnczk0
ZycKJ5oHBgHmFAVrv5644/vtjTXwz8ALTb7NLxgqT7WeIs0eEeYcTvaugOATH28VP6+N4CaU9BB0
dCEd2KI63/EodZoKJcqGKy3zD+2QLXgvcJnFXQfJAdSWqua+XoYINZilM7e6rde+YBM+rDv2oF1T
tWeMCBx7czV7qCB5U5y8/wVXZuDiN/LfcyMYbNMrihcMpfg2mPrA7fgKvsev9x9/7fdvQog0zWri
0aq97tWQLiX7a41/67dfe/gmgpSdJcNQh81+cr1c0vpE6XAjI7gSPqJN+Ggcxy1nCODs7QzcLIQT
9orTTwEvH5ySfvnY2GzCh+GyLwlYevvYjxgEDqYZQiC9uhE9rkzsFqo3hzDWUZjbvVhbe1+6ZMms
iavPXsTpx1b/FkBXLuhwBn2LD6gc78AKLg5S6w9VERAbLlPzn4xmrgMBGTTW7L12EPvVs/3ntvKm
Aw9H9SERJ7xjs728eIEqj3IbZE2qAhQqOhSEvnSr/dgUh5vdBXnBsixigRHy+HwfmdjNcA7Rp/cX
0LUp3myueK7XaSY4/SvGQSKOfc+3R24qb81m6bTh3/dfc2WbbbF1EEwqooCViKKB4+hkUXE0p7Xj
xm32/guufcf/22xi6KZYNHsqx2fZkmw07nNJit37j//fGsU/coFws9GgVWIit8cH+HLIIic+EDU9
dV6zc3mbdu2St773sLLir9t2CfjEN9575bO2ODtVRZFTA0u5GywjB1abMp9WR78o7qsbO/DaKzbn
pxSKjC4d5F6Mhc7JIOReN8zfG+FHH5ucLbROW6dxi0bJ/WTlr7aTd9QB2nct7I3i/7VP2GzzcYXQ
0rjihyPpj3gKJrr+IUK/f7QybqePnXLB5eX/iSXQKSoKyNPIve3DN1/Wx5bzF12tNzKpKztkC6/z
JhetdFBKQYxuiyrpO8Y/h6O5hWS4ciPawusEHZTixWUKWFWAe6C708rNt2pm7U7WTpAUqvFurKjL
sP9jr2zBdi2txsX2+BRktw+VcEUyNj0oewQyVVDduVVVuTZimy0fBzZc/QEpP5kNWTMxAvuaRAHt
hht0h2vLarPno2kuNNJnfAcP1ozUzHscNO1TCyGCj836Fmy3BgKdhrlzspKUS3uqUNM5U6r9W4yN
/21+/mMutkp2gcfoEgQjlhVYDg34pJ3rQ5UE2o8gqhB/yvmi2yFD/92t91VfROBVVRFvX4kP9puW
pU6b0HOew3KJ0OpagQw0EJWNHflNt5TM+axn3qWjXy2/WON5d5OuzGkVfAJjb5yT2MZc8MRthGc/
cwKq0idoxNr1kbsAxJ4rzR0LbW2HDw+sZX2cMlq0043M8cpC9DfJHUedk7Ce1ftOlwJ6kQ4WIV1P
Wqk8mIdbjbsry8TfrEPilmKEhHe9D+QoXoBb9h4jXi4/l4o4Nyoz116xWYluEYcl1V29GxZWB9kq
FxP9HTxtzUHMIK/dWI3XXrO56/g26OhFBmBXFmg7TnEd389B1Rxmz61e3z9Ir71iE6q5U7HJTlO9
N5X/dSggcky7T7WzfmzL+pfX/idI4/K/Nk4w13tmB51I6h07a77F3a3L5pUwukVQQr6oKe2w1Cjv
KEnBt1p7s4tXYFcy23SOPYXguEfHIXagF/7+iF1bxJsMjXQQ+/cmv0ZR1wl2Xj3LvOyaPAgAQjCg
lN04Q6+8ZosGBFaiHCG6XYJsi+5IPvoLAcoNhAHR2IhCTfhmA+tazWCLDCw56jZFL+u92/wtom+A
Se+MZX91xbKl18eaRDtggM6mv1VA+2fjKYi3CEFn0QQlCVXvrXIOnPAMWjyJa9zUdiZZSLOjssuX
6IMBYYsaDFlRR1aGcQZhnNAcYzn4eRvFgCIE5STdGxN2ZSddfET+u9R9PDsQUGnJlnbU90srvLQb
W/UkkWHfWHpXTljv8vf/7CZIm3VCrGihhaFv8kCQMhWOe+vidO3pm4U9CRRM2Uj4PlhZlPdiFWkl
y7/v75prD9+EfjfQRMpQFhmZxMktILHeBjcG/tqjN/H+Ih86gL1TZNZ6oEwhIyfd/v1ffW1ON3F+
hayfGKAym9WC3vXcHOLuqa9unIZXHr4FCgJH6YZYMkWmq7k7gZ9Y5YtwnktZ5R/69VsZ28IPIeDK
nDhbRogNR0pDuN1x/Z10+J/333AtdGzV8aDA2xc+ZHD2SvV/qOi+gZ94hqTCp35heeEEj8vEpwQs
nj+NvrVOr0TGLXqwDMLSmego9nKlMp/aYjmRDtFxYCVJ0ZGMbhzyV6LUFkborAt6qXBOguwmu+uZ
91BMxf3M5p3PoKcf6XusO5uo8UOylXDP2OzupXK7cWBtnKFg5My5ujBXIPwY2ez9ybqyT+gmQCkh
TBARHmZjbB3/FNVqXXIoQoNx+6EXbBGLHFjgTnoqRqc9uC8nP1/97vvHHr0JHytflhIa9nwnzQiq
/qhwVkj/+f2HX5voTQCZQMGwbdkWWaPDr8Ucps70LRp+NCiGMEWfp3VMBXxC3n/ZlVnYwhYt5LCG
yWiB+nXpZoav49+iV/EtYN+VoLJFLcbAk3th7cdZ5LWWJobwLnda8necCut87BO2yMQxUIUKOxaD
1G6Tpf5E2lvIgn+DLoN4i0v0AkugBFfyPVkdNt01ddWwn2GwAIUCgEZ/4qsP2LADrXQI+9rFjT/N
pm+7XQjmr/nJ7dx7e4OMtr/RzLgyW1uBvcXpCORnzOU+2JvyWE+qEXkVSu2k7y+HKwnsFmXYm3q0
U6HH3dhCELMupidRNGcYdPzx3Tkfu1sUzitBk24Od6SMPtOswXt0xZFjuQ91VcKdYnQOjRfeAKZf
e8lml+pw8obC4CXTONeJ05AzteK4WvIak+HGqXntHZvN6vER6iwjyAAVtblS9mkop29h4P9BMeXt
/Tm5NumbU7+tI7j5scLsJsqbJHIcKNosnpt/6OlbuGEZrbXrOQxiMCDoJm3dl2cZMvP1/adf2f9b
STwPpTZGgs7sjDvAECgogEkzMUl55N2iQV0Zni3eUPQzadGbNrsCqgdftOih6BW4NryRc13qnP+o
kGyRhtbnc2fGCarHPRboOEAq3vUfqIgOSnsHVUavPLxFHrz2KZsjEfRvZlnkDzsRkyb3XQWbFuem
PuGVvb2Vv2MzZVbWZth1bbnziX/2GKDW8dD9HQn4atX6+/05v/aezd4e5w6CceE67Aoin0VQPjUh
v5O6e/SG9eVCCLoR96+9Z7O9/XoMHNZhZmZCHnu0kNHlfZazUyehKrJV3EKLXJuVzRZ3rG66QjLo
TIHLlMXg86WIwbc0167tkM3utqCeFGLqh12o6ZuQ3idIXfxtdXkja7zy47ewLA5LsbbV3rjzYx4m
DvWA3bdFu3t/qq9Ev63mnSQ1MJctrmdtMY58t/bjCh3WsRFNvgZU9rnXa3pLd/7KfG8l8IqJFR6p
8ClwT/gFKf0H1Au/TdQvUX2Ijnq5xXS49lGXv//nWqt5ERoT4D1OgyJR58/nRS9jWvPoEAFb9bGR
22z1ukJgiSztd5Fe+sRUEw6ovpuSyNCnoSlu9JivLK4tZCuG1oNpfL/fTfU45Q2PaCKcUN6XK5k/
tgu3uK21YUFg+7nfEdQCEhAUflmvum9K/jgH0xvp2lvqeNemf7PdLW8826LKuYtj2SW1o09N7VZg
CZWPoZF/VTfduMBfm//NflfhGpowKvRO1BNPtAerqspqmK8FE9wMF/fG3rm2Mzcbv/A82ZMKJnLw
cOSpLGuCPkg13kjk/jeq//9zK9oCVkey2mLsS1ROgCkOa3Q7V5bXZTunEAi+n2ewxmtnefW95Qg6
8zkWXpdDALVPSOfnxl/cD60PmET+391UMLxqBGp8xzvzN2CRgJydfik78qAhERh0H2L1B9EW04eW
BRoDaxznngNXt8n51Ur1+f29+u8UINrq5dWEkqJmXZh3wdikXjerJJ79AqaczXg32XL8CsQ43ddN
wfP33/jvtRFtIX1EAvRroWKX22KRfgr3R9PeBUSq6EZguPaCy9//G+OGaMRVQsd5xKNdO3SJdD+W
UEbx5viHlF1nVopHTxTOesJkcThkHxuWTQiAU4soeNhhWC6SX1EJalLTjeGNlfrvYBlt8XyQ3wGJ
ZG29bAFbwFf1ver1kxuEN3bktSHf7HfXB5KLNY2XQZ8jX3z6CG/dT++Py/+m0//Y7P8PxwfVLN4z
GC0qHf2hcvZ/Q7t+PI1FET+3w/SNzdX3UffnoLfrfuHTeOiUqZ9riCXtxoa7ybK2LYxDxymVzPvE
4oAmVVzf0k/8d0SF/9v/XW1Kk66SYxuiraaqb7KT6AtaYgHVJ93Jg6DIy/vjcO09l6PjP6taOLX2
orkI8kY7wwG03lX9oSOYO4eysTN/MMh8btUGKIU73b+uBtEWmheutFBT1ckdH5ZZLSmRQlK9a30Q
q2D4KH2CVco7UPdS3sP7GYaNtV1xi3C1V1CABU0HV41W6oA3uSZlVUOPtSsGcjFpDbofjM2AZqIw
Vpk6WfsSfpTglAhG7mIO86jzNBQzCY4LdB86APf8WcsvHshF7eeWqB5eiRRWRtArcqFLyqrG7XQK
U8Vu0flqNQnLDNalMyzrvLjFRaMQMAeGu3F1YjUzKfAA+osPp71EStt/71vr/YVdARjeoe2c8A4K
3U2RVLjq2iRWC2lPkCPjJz0H7sOqYhiiqlUsuPQ1ceMMe+UXnvgxR0Q7J6Uqr4Q7a9uLEyBYwX5W
ntyPLu8f6bCiO1YLkFBsxGuYVjQMirVtuDY5qrtjmVbLXOa+Y71EeOIoeWy/cSDDXxXp02gpcxmo
Yxv1/mWLxSyVYl6WrChYkwaVGyXR6KYy8HaMxuII4atpH6mB5oClZrX2f+t+vedgCMFfc3lgc5f7
LTDoxTTv10nuOxp3mTv1JBVRmA5uhRbbKp95QNO++02Hu6qdu6RdhtSDeDI84O6gDAtXhDyGi/TQ
ydOyPkPZJlXw11yWu6bFiQtFal4nYoSg5dzi5ILPZ1j/8Kzc19Qd0nEYk2F4K3HmNHBDBe7zcaiX
t8X5NZDqN+wc3pjzBtLXg+3oeYl0omuVrrObG4mxgnDYCEyS/jFNv3GjDJbnmb70a3+CnlICp+Kj
oBgx3SfB+mWIdcbtcB9NX+fy4nUNq11HHv2leXPjyUd0WLCMV5H4wj6BztAlF9h8agDYWGQrnoHz
hcJXEcB7NQYReXGm4UyM8dKIFe2Z07LYA4DNZBLUsj962mdrhrUJDnNZIStFjbA3a4yBh3Hrarv4
jKF1kxmnHr4Brfm29X6xlR4HtbzAvjpI+tk/Nb28L1YvDSt2nrjM3TV6oMX0vZ/KLxWf/rDAl5DM
1hkYgzX4uDNIuQ5/pWv5eTTDk2+x5LqOwY541Dsl+Vtr/Z9EOa9e7L0NNn6QoUjhbn03ukvGHfpl
ZgG0n5s1dV3u7sKOf4sgmANKdFZTc5aixrpopl+whh4S2KDtPNFlxfjSRCXyxxx+1qk7wasbydjB
FcPXOiYvTLDM032YrK1+ZhZCtvHy4NNXEoQ5vBx2S+XfKxqikeTFX6ZZPsSufC5hSbJWy70Mo52v
J7hsdJnT1Gg4HFkQ5w4hZwljYyhsD+cB8kN86LOSu8fWrQ4QtNiJMTrMZNlDreSu5CrpKnLXleYR
zJEya0W7G3l5hJFiKmrxHdsNFrPFIxxzXwt3yGBql1ryvbbhUwhenBOECfB06YrzHmGQA/Km8N9V
HJ8FpOXcaEqIevTa9mAsbBJhRA4c59M4ODk8lM8llpTQagfTn90Mowp4ZldZP8rHUvSHUf4Jg1+U
1V/Bm9krATfYGllj7Z9oMaRB771SwXGj5QlrjjoWLzSiR1fD7abEtQqmCHvq9VUGpuI9ZW5ew08o
6QTmNOpnuITPPhzQafS2kiqPpvaJjWAc6om9QSobRbbojWp9thcvjWU6lXAiXmOR9zAoSBpXzZeI
8RmuWE9qtoeyoC/NgqOUryAhgpuKdJ7G5c5zwyecRtCEmX2WtMzXeTC6xSHkcBKNg4u98NDAjEBa
LIoxm3B3zpZgEklpoC83Op733cK49wX+bbGGb/Jii904UvV5rNBvSgClCZ8MjbyXalniKAlnNb4o
IlaYe7eY/rqXqREgia/Fbx/m5KmC3EiQ4t+O7cvUrM6TR0boJouuBYa0cgj2deMOYMfzqA73wmP8
1WtgJ5JSP25hWsBlCI9yH4PzNZ7hdZqAlAAdcVF5YQNGvS5gAM7M+NmbJvW1iUto3BIPITWzkFNr
k4nrZhcMrpBp5LHF3M1iXZ8KSOOy3VoAT3Ty20D+jNAU/xaFqLK1fc/OnmecB7q0XlrMEinU1C2l
ygeYiju7hsRIZ3xL6n3j+OYncwDXDldPfIeMLy1TIKrbb63i44X176V8suq+mEWUrk2jjpziiRld
pKuOTHajnzUFFE6PQbVO8b1uClL/CRx/GJ9J1XgvSxkDV0GlI1litKN/wnV5+VkUVH2NauMiTGjv
uKBv+gBBv3XZaZz6f1apJ5J1g44fQHL6Vjexc2dCOPLtzND52GKTE4+ZHCLwR4HFYiePtH5emFH1
eSVNjFg+0q+CRtV3W/AW20biwHwxw9AeTUjES29991dZQoACjk98gT16E3d/y2Zg7g6WUON3UCKX
P6Kp+qyYyzqzUrFj7wTeuRYL/c3o5GnMI2sPJXHXs8As/qgBw4FsnOnPE0w9fxXubLwnq2S8H3Aw
PTVe0D1Ds0O9rE3XHbwx7rEHPbixp6YNUOMrlt49FO0SHS0vSTJ5TfQq8Cjs0rBH3uAN9ssA3EV1
imgQHruqExl8cX70xBvUrl6YCJ7buBffL96nFJaZkf/LOHTMhzEe6NEM8HN4HKE0vGQSXvZJt3ot
9pcXKxxMqycfg6Uddg5czD7x2Z+/NRFZvniDG35uDWlO6AD4uVBq3mvDRQ4FbnqI/XA9I2BOP4PJ
6QdYUcxVVhsTHbwSv2ldgV+7GCKnoHA6n/wVrI81qADoDTGKiB+Os6Y45qYv/UJUlbXV6sN0nIQx
u7d8avxUmFb+XWzXPPnVsEIbfeJ3ap7DbyErm9ThnKSAWbJ09onCWzqcYLgB8gjWnTWDWtafgKM3
g3gXKTjj7Oeu6/uziDyypFb1CL3rIpl+hkrI4qSgkXZv4zJFLkuQO0bf+jj2XqUoXP7Qway4BL0Y
3m5vCrrUIoMjIQnTyC3JdKwXQf3dopDgFMliYSxyWMDMXncWLC0nsdOin3zgf4eELCHkxdPAh1JY
Dpl0NEN57ZZlEmo+F38lFursJK60siuhOxmO07hbG42S5FF6sxn7naZQY2nkDABezBEgngQkx5q0
DmocYnHUpEqooelTGN05w5R22uFj4nk+pUh4FXsWVUV/SFa++FAJSk3ZOQUunF3xAl+raUp8VgSI
fXPYfF4WWiokgFFZdseyAELXBtxHAlM4guxCfzVO6iLFlndMsV5nI6Lgs+rLQtzPVe2n8WKXPm/W
Ra8pLIZd5ycSnnF9cJsypvs48kNapSABKe8+Cud4/DOOsDB8mWsHDImZDCY+KTqT3gO0CBLKNp1o
E4s7Icc6/NR6cNBtEw0j+uF+nuj6gBgTrTkVFZG7WTROfOrG2XcyWD0y93nu+AwlMwz2d41SYoQc
kU4urNYM+wLjgGpKy5rNqO7LpvpZLper3BzSKN57TafaREAzyyauourVrZFaZAsv4C3dyMX62eAh
YWxcJPKAZyoRn2No1q2ZKrRvH6oefltPU+Ut485bYYq9i2AWuGDMl3LZ1U20hhmfWV8fVAGN32xt
lfgDnshYHXRDqu4Vc7NCOwbmjmPKBHfHtMCGn1K3myGkVroDEiwCxB9wtHCBrIELmIIiB/8zHFJw
WVt251ETyYMCr2vMYM9mvTOMFkM40CsEH71WvN0pHThNMmmQ6PN5nib/5AwzSl++2xovg3plVB2G
vh27zO/4EiSCEowh9bj94UABTSbVYnmx8y01f8uZkRjOOn4gf9mWi1dsLL/NOihrP0YDqyzKz/Og
UkjKNDSZwNJSx9GMoZtGcyx1Co+/kOcg/7brAygzQ5Tif3W8X6b2lE5B2sDNW3v99AWmlAjdBWSK
3qz2lr8mYva1F0SadIwrCPFhYiJ1gMnTGqbhWjlQYKipPYPyUeYG3PEh01MURnnFteSZvcgbJFgb
ZNzHpTMGWdvUhXvHQJb3E1DK8G9KmEqIowP1pX63xHrtsnGJYDKDJ851zmBHAhjsgI1HTmXXV+y3
7xtcbHy0Vn8UjZhxK6iZ87sKOrbuddBMzsETcGs8wC5h+VSIoNaZlFTUF0l96iZhQxHeyqAqmowG
ovMeyVwXZ9JOzglYL/srlgSSDzO0AiYIP8QpYIbI7yCIH82nMpo9mneGFH4CHVX2DfGibPKCBhL6
xTKazm1nwp8r0iKVcEwmzxZSeH9UuEh7LoXuxkPoBfRzD6OIaCeIB5uueZFmOuMIskWi4jZYspWM
bZA6SDOKAx+aEqA2MoY0XcspfLN9HfmgbvMuBNM6HuokwizSA2cOEq0SGgHTfUWrkNxNrMaKXaRX
69z2BJsT/UMvPjNTuG2uprJbsrJwaLsjDBDd3NGrG+FChGfjBtECOl1ZhHRoqRUdpJmnmhYJWiDx
euaL2w8pGF2e3a1DYCxO00YOz1B9n2xaW3cqAc10aZOzkhUkCwHoCpPQceyrqIe4yHCWGiD6vYh8
vazKJxCToLVeOY0mJ9TTgp+XVJMmSMg9kwzCLcYDQhzAuJzHlU7jqNaAdHuU0ATMo6BObOGTYl+v
vQ734RADJTDPGLjEr9bxbZDNYDIzQ/ozM4OCLsbAGkDxA4mk61RXfHAzD8fPmIUB7809ti4zp3IE
SxCASBfmeD5OpW9htHCVerhQ4uZK4+KpNdzlJ3URW03CAsjJdFDe8Nf2YxGgjhHqh6gvCLLPZcCS
lQFfIFIbomGVuqG3QvG9VPHbyMyqEg93uOZYF6UKdxb7XaZeJcInuIKar+tyIYc7clSvs6P9T/UK
HBR3nMokHZn9EOWT0kXtB0LpwVEJZEm4+sKrCbEmIuVnVPykANCttoAesDKw4iF0lDMkKwzp+wLl
IRMuKiFWX+LAHBTC1klVyEuUnseJ+V9hndmjjAID77p+rtxxIHBz1pezc3Q64465j7kxP13H0GpJ
zOx19d28DCWXyQIz6PgA1RAUdxfIM5RnHwezfI7LcQ4eZuTfw6dBIngeJ2PneD820LPOupkW6z2D
sfwTpGzL4XOrdYFOy4rOPYOsDLK8X1x4TXBnpzZyz6g79UWuPId2p64cPRnhri7NXCXzwiLv1yBK
IR8Jg2LGcQEqtX9o58AI0OxhrIrrUrwm3dzH5EhYPJhHf+gc9ZOKJZL3gWQDSluKN5L/1nPft/cj
YCMS9IC1tF8Lh1Tmk6wbn59BLq3YEepDgXwYewrX6109ujIAmcVhxR8Lo6AFl9p+Gt8m2HEL5KAR
8aoTr8yqDxrAHlomYCxM7m7QUIpJJqwM+qKQhJwYbVh3RJd8og+uFjDTTnvi1EjxwJeYs64JoYQG
i5X5D+oSDY5dOJEanTQgyjMc3oLKXzVt2vmTpyNYv5aRkOTFR3/G/euCAEGPvuOhCGB6bMe3MgKc
v0rCuq3F2wSOgoMMinX1MqdDF3r9kTiTa98gfs3NsdDc0Edl54Hs4Wq8PIWtUccBbZbpHneEgP9g
UxsUr27vM/PqLisg3Ii/zohBn1lpUVDTVkOvNuEBsb2bdEo5zWMUGrv8dmCByQDKIQq0zqyIlfBl
Gs7lGNyJQtH1re5DXZ4Mi8BQQYV3VnFSYq7qXElRRn98MxbkM67QxZJPyLWnJ5c4kfPZHWhUnLpG
Vv1DLPzaZuHEXfVJQowBl0hgGmEekwwBOCfRQ2VxlM4JdGGlzdrZtYufRkOMww7B3XGPphjcRqI7
60ZBm0RI4yaUU+AiiEsHQ13UO5T+HKjDAoS1lwWcO3Wm3EgXbzLQMwodbHGb7qx5x2mcwEtk0UCL
BgZhDVBETe58IrzpkSgX4vJW8yj+vGgKxbWI1Nx8dlgbYdmFrgNApgh4BXVjn1lUTRH+7Z2Wbess
KO35vUQvsawr/APfG/oHI3r8lgsCti4fOlg668/ITGmpE69CDD1BbK8ygGioSyQoexRDgxRumwHb
9W5BdQrDk7F+rWoARJp7NRb9GqPSgoX3VWOjsa991a8MFT0XpzdLQ8la9xUyYqtkWWlCHyExDCYJ
Co7ralQ1nalvpn29YDd8991+nnIa1pKkSOWG5eS0pamQDpXjfYx8eTYJI6qZTpGcI9GmTdCgqTwD
KWcyFhEyHpxhtf4d+s+h/8VlsR7dZJQFmZ6hjVyZJp0H6JXce053MV9Emz1YX+sZqfacNoWs0KZm
K2zs90gPPUBTDLpgjx0NCvbAWRnPT4RWawW0kj9wCbQPg97bkExK12UeI/sJ9yCZlQYpihxMlfuN
EpXCWUUEKh1R2yi/RVW77uf7SS9xmSClZmLnVqRz8WHGxDvQ3UasxEsRA7YIwaB3/hIbfZCedFBf
ZZ0pkSRpiHnwS110GnC/S2jZCvpJzFYPd5MJXO8E8YnRolCgOmQRqo6bzBS+YCfgBVm/Q1mh/13Y
hkUnpKiNe4b502Dy2rZLhXMcmsWnQlveZSUF5PCFDLRkb2vjO1GKNMyhBy208O61IxYH7iIrXY80
9msUSQSp4seOjQylNuOM/o4xVmakI+wAVTNT5xbbAAL36G2j9dwQzQ+l8Kcu9anLA1Dxhlo8tK5v
vgJwgXtlUaHikTV86IJ8Rb/6f5g7r+VIjixNvwqN1xOcEO4hxqbbbEOkADKh9U0YUECF1jqefr8k
q6eLGBY5PRdra82+QAEpQrmf86sTBkU0VTztxUBfieRKTK6SmsV6HTIeXAuY5m1DWYBgNMGwhIZz
hzV1yPfWqsbJe78K8IZM4Ml1Qx7R/lnFWqJvqlSG/U1m0QTcW5pmrrextkptE400zntGoSHHwI5R
M++kFEZBZS96ZPbqbAKmkmOhsMu3juoZ3bj0D4BO63CBr83Q/LhUk3Bjinw8FPY8d3uDKKRul+Cl
LC4ButrLKlmiLMhnqTmbLiL7bcMGp3S+GElqYTD5aqte11EKx+5U5c7kW62tju/lUJtZACN8kqXA
o/S0cLZsvwJEZemGIqafXYxuRnke9ix+u7i0Ju1YpYqtPsyV4lgPmcycvagGcFJAtSiwrAg1y7wY
kThEbCOhl7VlYvnpXEkscnO7puADTDnbQQ4ppUt+V1FetIkJMzNWisl63Q4zOCJrxqM5ETr+YE8s
jk8EYNK8upVlx+Rs0D1lfr0YeC5jJxdPecIeH4QERN0MpIxQbzj5OF2jMc+qB9VK5ANNCz3IHPdg
mU5o5PrF1BRR+JVZQHN4bzvR+NomJF8EwxxNxXaAZzrp32FXzvvZMsGlR9OODuFAmX2eSdvuKBPC
qryfzQKcQ+hFpN+bU7TUwnWyJRTSzRNDGV6zeLGrXaLVWYgNXY2nnQDV/zoYi8Gap61ZF7pY9+cW
CgWFauuirMkvBydujwOvndwpNxY0HIwlv5pKE+w+J1PuJmoLqJYxHPbl0lsXDPsbrnVtmIxrfdKh
BHQ52mChZiuzM7yxawPsYhkfnROvW3sZnEOh2vLFpFneyHFeNiIGtCP3E1hYj4Fqe6eDOtCIqmok
Sn3hTN0B5oCslaXNjjbuvI3Jv/m9udp+3S3Yk6eciZWrgYKtTFtjOxWGA0qpzdcV+oLnQRgWygOl
5IXohy7i3MkBjofirgwXXBV4Wz9ENMdneg3lVIfrczgvY8Aoq3JyzdoJP4zBTl6S2cw2itX0NCTT
ulHiRD+YMTCLu7LzHjMY/R5uqJDGhnik8VwRqrEvS51UpqURjL/D6OpFjhO+cjmVlzR0ihCUhhnE
U0m69KyvCGbiWmu/yrhkwrJch/JeHfrissrbeataJi1VXIli3ih6O6ZsDFGte5FdwbiJiBGtWAPE
EhCloJ4hoZZ7VR+TnZ4Y9TY2mxzLniye6madNsnkNEGa8DZuirs3AR0WRgqZNa97ZSnszANCVkn+
jLKLosv7g6NX6S4tB6AWkvuaYKqMxhdULpGrDStjuOuCdmBoO+VS1pl6VJH3H4A/tWDRTyBZv2q3
oi+SgG3FPi90TQPwSg3nPS1MGlfZLOpG04pwwywX89Zak+Qyq01iJHXd8gtjzixX9NN61lraHCR5
7gSMzivJ34yk4fVlaaau2hjk9lY98y4ZSrVk5CDgzWDaRpdul6rAkTZy77x1UY+ZNAGOc2jTXIeQ
xKCKdEDBcLZvaJLlU5xGieOzJOS555hCu5JKbNuuNtbWl0QhLQzqeaSrW/I8d9tstl36iZJpT84Y
+xniodveadURe4NevSqGshzhD8IXJ53lPl3t+qogNW0IGkIT/azpV79NGV4/m4p6ZEhb+VWPTlxW
xXWe64ld06Zwpu2UxrgH49dRVE1AEbC2BhH3bj1EK5BUTXo7aUT5cMHmzVBHzdajXar11p3IVf3c
KJIOv3UeLZ6ljbZ2GpAJDllmEjlrjjER16uc/JEZTYc2tqyXxV7qY5hCo8VZYZ3pyqJVbkiRfggR
+QULCWZn0UpKMomlcLA5IWReViXRcdQt7RlInqazrazo3c6j1HMMdfF7uo5zxda6K5uO5SkWFfH2
ChkPBiacxMgX30y1k7kJtE+4BVH9h4xBiKO7lB2lizCIwFdUK75Plcq4qBM7a9w2NsdDaFnLPm7K
EW6BLf86NDTlVjUmq9vYYQVzSkx/A52TT/0O7O0EtuoVpUxXtceOOmzXF9l0MZpGdT2lMgENhiXV
dNJlpjo5ih5x/cBesJXaLJEcJuu5sq5ol0B5dcldmOYJFXBlpED4ubZJbZmObsusFK9Y6uK8s9th
M3bzU9ShG1YBY+gWantvYs++WtfoNVrGGYlZTH532sitMuGNzyZ79BAj9MEAn7dlkOfg1eyvh3TM
oX1X5aHnY4KMTkVlYtTbStH9WCEd8hKMrfgJw2KjyZWJqxhJ3NbuzB0xhlDbSs4QYTVeqm2TW+0m
xwB9MYxTAajShWeanI2vc1gqF9iiT7Vua05vy9SrZ0OZqtD3tho42Rpv22HUT6ksw9Vip+OFaTk6
mE4h7NxVq7T0TalqLp2n4XdWUR1mqzIfmgR+G+NMuwP+dnaEiLZXZrnOe0dxEnq1taAYcvrbKmY4
bBuNMEZrEi8fluEMGwd9urfY5eSVdKeeNTD5QhoOLuo2UnbK2NSuajkaW6waA4It1VetGm5t5tTj
oteqTQxafxfli+02EYiuy0IYQpqDpuptdKOz0W5UHTbdXa1YSy4A8BqmrKhpFR9L0qrkFVt3W2/I
MH3q6ImjxScOL+63oi0SDnpcUwy+bjbEIjICKimp72egO/NJqumybiNTXYYLNROz8jTnylJt+tQc
Gw2uNZyjm8rq5/BoMD2J/h5TbTTuR9b7PvfhBBeVSbAVEJS/lggsAU4jYU2Fi3+5JPzZklH2bteU
ly8EwI5L0Eq7Y+WL9YVLZCcoFxKwiW1rDQAYFO1MAD3QyMzJkXNQ6MHaMZ5VIMkIWYPdtrN67dye
yfm7FwZI0tkyKzMVfjOWMtktTRmn16YiovQr09PxIapm2TJtq4eZyr/QNeWd4WpLW43c4QmBlmPf
NNrgxhFBL/dILXJzGyInWfc6tnLrPCZrImXz7zojO4ZWaKd3q7qI+sOKh6j4EM5Y5YmrOTxlX0sx
GgVV/MQEl40ztqbuz/2qGkyw0JlUMjVLXaXoB8Ys36F1lO2uTNM6I6oQKDL1qoRFvfKYDd2tu5FO
priO13Cat5WjTiW6AD0Oz9soruNnMnVb8WVCzlorgNN5Fd6UXYIOzC3L3Ba0YPFkKadmO7O+FLAA
87CjlFp6pEYqSd2Xqpjh0ECa1bnadYwAqEHx8nB4UfS5z47cq1mzWxkOsKBcryEjJeiq8+7UBjm4
RalzPxfMbYg8Q8pSfWiUroD/W7RlUDD5V3P2CobVsBkw2Yg0+8YimX2ni6bp9xobeX3vzC3Tcc9y
VdBwdvlQl3uuAMNcfC1VZqPClVRVzTsBdl1xNocUmYmr0Cs1j0ZeFtZBVpqyPhAlqbVHvZr7PODG
4LJ6qEW5+22HH0q/ErRefopjfjoz1TkV91WrsTK5WSRz7UN11ja550msxlu8Xaep4lFoyvZMJ5ID
9YHJGC9QaXtxrGdlZOt6IThYFHfkqiwaG2tbdcODrQJNo18B8wwUi7v6SqtIGr6WRtLVhUuBHy6A
BGrZ50da2kY5r8inWi7WyMmXgzXXeUM2nj3UfXdqWZn6Y+TqED3oa1h2QRmqWckCPyr6lYCgqSwX
ztOwzonWWerNZJBFv4krRs2yPteZORwbU1Yyd6lzV4XCJA+zZJ92vbl8GUdwXepzq5u1O6WLqmEX
i8lCogzfZq4b5s9H4W4RpQUMCuG+avdELToluhMpsrMqNuYRTnjop3vHVvOi9hTHVKNyX3QT1WKS
LU5/FiaGZbjGKokMiek86mvomRowtLGL0IDlk5ATDcBilpZ60OEN6+RFPqiTMx25dIjuNl1M2rjY
SCvJ50elWAgecWOtN6phAxg1gl9Uq6llL3Hc5Sk62jHi2UyXMIouqau7aUFoYpjUOCID/7OQiFXO
YgZOu0Y8qxKEhZYTMUVVI3qJ65RsKqCnwb7MHQdQfY+MroYsWI3Uajs/Gp1BXVzIdntIg8kSg31H
mklRgEq0YsgeagUl0xVYSttcp20a2h+Axs54K7PEkPexxgNyVy9Dpt3YKg0+z3NMKNkbCe3hPKPR
LDogLgIfZtvwVWn29vlUj3N0yOLMNg+aWJPmWq0H8jPzao6nIM+7vIGWV9VQ9bKyHrrzJbGX9Gjp
yE+uQ1lP8+My1HEK/9sJKO6hsGGUu550gkKq1ni35pjDvJOAWx7iWKzqu62d/Co7oPrMguAPlxZR
R66g87L1od41RiLFRmcw7/TmdJNIoaacUJw3YTYi+qiNTk7jHqlK5LAIm6oM3Z7JTxrQKaR067V1
F81em9MAA+Ct6MnOEF6I4bgwdKuMLkusJtmhk+1gPzQt4Isr5mKpgmbo+ykgo7QsgzJb1AN6CPUm
zWNEMk6L8MtPNGV+KZQevdE8gb4H5UTHFCprdGvAuDMgbCngip3kRolYa0BgdX2CwSk1mkG0g+X5
CSPZC+CyhczYQWTbifu8cYceA+MZSJiRny+6DWzTj41RAamGeu+by4S4cNZrBUA8j6RkiwAcu2p1
snUuHGB/56ouwCdGT3QMjIguaaCstjgQ/WgujA6r1WVVPQaMmcq9PkXzW51zn5le3KOzu1DgGdDS
rGNe+eijptBVrIR+Sj/dp7k3MmbrYFfxSn+R09gzaDhVkaCYjF7wGDyf6bQWpfk+5k6kXgN1iniT
I+h6dHKCOC4j6OeK/tapJx/1RonWr10oFZkVpevwj6GOBMStMPPWLJUy0Vi/8nmyXhwZZ+s9tB3Y
b7dgAhOLM413kWbUL0zOrK6cyOE70dVY00W6WqW9M/DxJReoSq3MG0u+znY12NG3WWo18pCZHI9L
i9yZN3GpKYsbFmun7gQ7DPxY0tHPRPk0PdWKCPNj1oTaY5vTbHpR2imNm+rhoF9qNFb5oWljUV5V
qmGlW1IrWqQYBVqFi9CJjdBru6Sq3zMmkgAkzwR77aomyTBHNw09EFxznW+tPpLmlTIjLvVkY00o
m+CWqtqvJJNavL6QBbFCFPAswpk0b0Vtqc9Q/EUKPFOboZtP2UAKnYINyB3KSEv8VjYhHYa5LrfC
rprKWy1jzbwQ1M90F+5Sdb84oXxMLUHgWywUIE8FZ4CykSzm5LY22vhUWh2IU1wjNrJcs1viLHO7
IpX6dqjmarrNCOKMXDpPwu4F+6ayifGxW9eytGNlS4HK85rMaTgGa2Ikb+s6z3UAqh2qriRcQd2V
eV+vX1i20tAzBUcctH0MSkBor6YHUcZQ7mNYdfy7sjTFs7n0XRaEkucmVwukEciOVaSQsJFoFeNu
WD0VLsYJ2DZmy2egxvDVDJteHLlqGY1HmsbvIteY4YF2MGq81JSZ7k3tuJQey1sIIFKA+nk02G16
tjhysL7OU6OfD2Zssa+UCYwJUuzFvLZHVkO/EZMe+zZ0zHguZ3OO/K4CbgqqJRHngglQUKtZtbI7
Nt2p5jZUs0IXo2eN7eXlWkx8YRD8vaXl5uxa9FPdHRuPnvpxa+bism7RIXk5VRF8d8ELVAQznXG3
dnRSXqEXU7STlaK+2XnVPbMXGNpG5Gg1PdLyhyww+qg+H2Z0v37VK3PuQd04lwjoCsWdtDX9GGqr
KtwsrhfnakXK+M74P9oey+yI7/V6WaGaVQubSUSxYzFtoBo7FRkdiI96YxQkCADMygbNrdaqDOfN
JxLfDoNuLirOBJa/QKzheKrXe034SeJ0L+w4aboBQRYI60xFf49nBjYiCZ06M90OPVC8R8CXk5+3
THch6GrC2uBH0aDoQTFNa8v0jKU9J11nrPZapCxvbSkoA5aloRejBV/jS9b4PDqrtJitbdL0wvJR
KaQDhRUEPfeLVc6XClpB2yuUDJ0c84XHo0PLZBZ+G6ft+hJbmbhmDED8YUYzQJvbYOQrPA0DV/86
wJXap1xJxvTNTFzDHzqMKNYYARS1d2PmqOZZCPAOXbYWitemnTWihLEN8xbvJxRkZSxxyTDHxl7r
+VmZ2ZdcxanCbnEjM+nCw1x3Tf0wN/hDbaplw5kCrQBNnmlaYX3hu3ug7tSVbMZQ9iKkEC5dtOQD
vsxJHarGCcpZmPFzJ4cFH9YwMQ6YgUXZ2MN8tRGCt5BRj9aoaH5rxNm4+P9GSroDdW3ZWxTyuccW
sSKG1S30KxGzu5u+uSsNxgTJZRiu+0VRgyJOoKw7RQZMyUFfT6mDHkmpr6alflFnu99AzAw3amY6
5+C64/MU6s5VPqla5qrrCIqTqVkQ1aa2aRp92SEEKq/XnBjbsUP7rlqa6qaKI73UXgB1e2gOtGrK
YUCgcm22vfSUDrFMkhbQ9lU9GEzhqE/4bSV2gFH1Ay70+nYci9GPo8E6b6hsDDdHNQHSC/iRT/ME
Fp60D8irBqYITR3zBM1iZ4x1eC/WKNrYqlYiBxaLO9K1uH0rQTsqEZ+tFsWGFtXVQ646zWOkZLPb
iEir4deqBbmuAU5aGZmXj5rizTa4miVj0+vCrEUTPR9XTDUuLfHqhwB+V2KY57sGNSeZj0m4+7d2
tfM6LI18h4RNMAk5CiPDbdpGou50UlaWP7e5/Jps8Ud2n0/mUZPCu6jKLg/6TbTD1bdzNvqDGuim
JwJ9S5HuChdD5jbzRy8818/tHba+QHypPZYkgrf/4nv8wDD1OdhZ5sY4w4nkQRg9qXbrVvH5iI7v
zw/yRwZG2/i9madi3IMTJpa10VgYAxPBKSNCqwSNJ8ON3RhS7hGtq7a3tWYIKPMyty7xGk9EVlau
hRx512dIvuig/vo7nbxaf3TiPxnQGJjCBPUFJ6AztXq3yXtbxFcVOzq4q07P5QJIr3JHNDx5wmMf
WYOHpCF2PEjgaviLM/Mjl9Mnf2o0r/2cKK21oadkdnQSm/PRChF7U0CJHcpS097/+TX40QX+ZFlr
m27phGGYmxVQz7olRjMtfK1AprDLkgr69M8/5gfOuM850pDsjVNMutxAKOgohbQyaGA2/3cH8TkA
vm7l2JFIKTejVaBY0IACosK16r8aMvCDk/Q5orpvoqaoo5B4ITAJF4fMPnTSCwJn/yov7ken53Qf
fOdq6zF/InU05cYWTYAHFG01tuq/uJl+9OaflpJwhluVNPubCKGAa7cjK2QMZPu/u7KnT/3uq+tZ
baDb5dzoa2G6Vg882q3V7Z+/+R8bwuHefv/mZqsVE65/bpsY1Pa9K5NTcWYuRLDCGuB9qQdM42BW
vawv/vwjf3S2Pj3/sR0BljEXagNgLB9F03YXqQbl+ufvrv3oVvr0ZFvpYpjjEolNYTtUBZ1TnthL
jf99LJTcD6IqHf6lFFppbpM6vUtXsGC1C6P7tkrC5paCKA7aJX+fRyNGwtdbK1jRr9/u37/M/xF9
VFe/LXPd3/+Tn79U9dImEZTu73/8+11V8N9/nl7zX3/z6U+2H9XFa/HRff6j372G9/32uf5r//q7
H4KyT/rlevhol5uPbsj7X9+fb3j6y//pL3/6+PVd7pb6428/v74XSekDXrTJl54r99vv9u9/+9kS
lgO/CxQldV0lTMfmivz79x/47Y9PR/S3n/9P/lqf7p3Xv3yPj9eu5+3NX0xH00ACLUSR9ikCfvr4
9gu8DegCUL1qplBPUchlRcP0t5+dXzAgSwkqptrgMwzT+fmnrhp++5WmIh5xpGGZ0uadxc//+Kq/
u3r/vJo/lUNxhX+n7/72M4FVv9vMTseuScPUdMm7qlKqn5cAoy0Y9T1RTSiDeCY/vNsYamdhc4MW
Lzr7LuwwfeDGA0iyeo8oyeFWB9jHYwe2m+mm68woOUwdHimKjQd03BuNyZ1RiHwfzKwPuqSkggWZ
3ViNfi8aSjO7sxKM5yIhy9B4zHDL4VyicFat3WRN16uYt1O6PqKBywDsx6+dDFFemOYxoplHCK7v
inralbP1nhdTsCg2RqQoH4NBRoG5ltilzB3ZzPtWrYwNFiJq7ExoQJbVVyZGfJVkKbmV1p1bacFw
P3t9duSvkwqdbluxxh7UFeFpbc7OhiXG8M2wzfYqzpeTtxKox34YNKm5mLuOqhyuyCtlELyAmLe1
R4itKUjrBDq6SDFHVD3lCxIgN6Qkxn+FQiXSLONy4NQcYH/vE7XrNoU1HKHuDJcWzNp21rzQxq87
HNqK1wmgUxLTgjiJ9MDso3TniPyjbWGWrLK90rSy8csC61UekY3hhAVpsOQG9YUovTkbb0wcuWdh
BOCytuap/zSiYCGr46GPyvSs6rEnVTRujR6nAYktqwfWfN9Z5gVK2ytrgPVAPvBqcwa34aybDH6S
Wfeeii66G+zSuekHYb/gKur9Mlfbswq/3TmZ0YBRKhp/z0SZf93KdQ2gNVF+J0ntGZGMfaFJ5Whb
NZ5KI7EuejviY9O5DUiFvlmq7i5CQOdaI7XTnCmbPFSywIKVw4rgx3V1IJAncatC3LWmdadjPqA9
MREVR2XkF8OqPSkxo/+OBAOlsRerQDFBI40PLR1Qj0UlK3e94sKFc1S/ojjNMs9gShNMKKNQkCSo
SPcyWLN+12vZjMy4ixhJrKjqdJsPuDhnI3qemuxWM+Jnra02Sw3Q1xgCLqPd6xBtQZJ2Od0ks+4S
geY6HdoPx9KVV2hNiXcPC2ydL+NZK/pvgX7flsvfPej/tQT/z5bp01t8/5Jvb/n/egX+fvH8dW0E
7f+zVdd/fW9ff3ot33+6eI1e2592r+NHnvzxu3xbd41fEETS7mkCXb/qnBJHvy28+i8sm8KxDIv5
g7Z+Wl2/Lby6+othSBxc0pCaNHVWw2/rLr9Rmf+oqkLVbUNXCVH/F9bd31ctluAxNy2LsVEq3wR9
6KfaOk17fTbCPAwmkFMZg+tXCYhazIgF5BSz2H53rr7dDd8v878GOf6zZTkdvzxtQjYfiiqBH39f
LUXoEKpadphaymrjWBi78DrCmnT2RWzcxGj5FZXHnP+X1De2KUk4zPz+kFQhhlDp9dOjw0q6CEiX
GOfOXdTCI1jLW2w8Qb67+Fa9qE59BTVWFb2apb778yM4nfn6vx2BoQsbptDEGfspRSKsk8oxieIK
6phE6KzZs4hjNxMbJb2clek2vZ10usWoDVZmgloKjn8s18QnuGjTfLz/XBPwQ77iIL1seAyZxyZ7
VowYwb30Q/OvGjTj13StT1/Z1lG8nvZXNuzP+VhFbNUKXpqQ+RxDvNVTsacZjQ757Lwo1s4Zu/py
jvEM9wpQV+us6SY/IQ9TdtaClzzPVYji0VzPMFAVXg9TxmCmUeCoLF8QjidH22zPkEWFvZafN/ZM
e6BME/a4ZF9b5SZfV8yVAk1rOb3o4dfJzvxsioMRHy0wiptk4B3dNkJgXLAc6QMiuf5FmsAlEPZT
NLmoSjwSnHzzSbN4m8UtdXlUUXs7dbqpBQuxM26UN0gAV0rhLvsle0W8489iBO+SHrHWbvURddKD
BvNRufuiGb0Cjc1Z39xww/nT4LgSex+pBe381jSnma3McDXFMRnnbQJEthp473RIBsRRrWtDtkb9
CKyXX2RteyYm46xeTlHuO4OwDDXqzhRpHaLY3DM2C83seFnP+BsQB9ZSINwj4YQhg7PthwZu2fVF
NQxGq9r705cCLN6qsYSVQGMul6CwwjMZ936GjsMJ88MSZoF+YlhyrOKGtZk7Y9d1hZ8vFXhd0W9Q
tGOVPIpwOCJThRqtfvu2lRUGIR89qtE5eSzQG4+nZyVHbGYLvG8cXm+QpqFe2NRMBt2d0j4yxgfz
ivBTnKMdarCxv3AkeS35QPX0NigYZiAPLETk+gLetrxNK+ezPlT16mJ/wzSG1S18w0DkJsBpjPMO
IFp8R+ODFGNHXoxbAr1VyPWiLvUn+82sSj/eOJziUnfxxzoSMzfa9+Ztts/s6LKxoj1eADfBPT1x
eBJN+1zPQS10v3OulQkQO8XImtxmU7VT2oul5oFM6/0weCtHMqZhIMSbIwtccSMbP+Ky6EtjckvU
kwfJ59tY6HJKM5uhEKejsjV+Z1ubpIATrIsXEjtaP5/EF1EqD7Zi2YekD1+Kutqa86KcLU0kfGvI
LpHxxUepNdeTo5VbLZOc6YjHZ7W00IOFzTfCkNamWPNujyKs9eZhlHsZhwrVJqkZyvgVDXMau2K0
t+gYcWgU2b5kOgmnloOy57DeKTUqnlQbGk+hkLnH4FJ4XYwMD+olJg4UDnZnTeIWb3N8X3eoNnW0
JIz9wkqjmH4kW9tnOBd2TKfteWX4gux3g91ROWad9UXEIyKysGi3Fnm/lJAmOr64l24pfaOG21P0
0L5wcmIFFKPu9umYRmejYt7pcMtHO1uGjWZ2KIc1nUfTJthlofg/w4O3eDJUniE/7GtLZodhGsx7
UXZHiSooaGIeVWdKvYT5x8+jY++JfIjw3TzGY50cjMG4HJmc5daGtuyirLli9RmPiigjr7frl18X
/X+pijkmX5BHVF/7z63k93XM3/8/7ze/r1MMhMGUAz9uMG8TZB/FH7zkt7rGtn9x8OrqQrKpY6n/
Z0PJb+gyTUQnmvVbo/mPqsb+RdP5Q2ogbkWEE5Ra/yhrrF8Q6ei0mRaFjSGokv6VsoaW9btdGrUl
WiraaM2xaWhtIT9hGKGBk2eCZdzlRBn47aQdcA/f6tfObfWg28llVcnr6tV5Uh/GuyxvzrIxdxlr
3XSj6ZMU81SP+B1MZ9eE41ncrLXvlOozQ20vnaI9ZnX8WKB+cGnlV7d5zGd1W7fLMXtrazqw+ss4
Z16iW0H2UDwUr8OD86Q/1J3+hmzYODSRQ35Ff43D4dQrkeZ8pxY15L7Qniuju4nllF1G5Iu0Zop1
M+uHDWFLeHS6ZtfL7L65Gy9wTNhsQ8Z0Azl/bpcdkRZRuy1Vcy/LC+Z6GG5hzfFvmAs38B836cYJ
y/pnIfHfz+onrEsquA5Rbmjwr4S3hsRR5LIkCchnrGzAs71vSs8J9RuysH28Rgj4tM3c9qprW+W5
4pB+FJ8v+7X8sh6b2+K2vp8eu0epJnvrvdGbu9A4MVNwM8nV9Xc37h/UnY72V1/9EwZYm2je29pY
dlOiHlKpHTrBABYlmfhy5BVlnOAyRD6yNnMVRDclIpntGC8XISYCY9QvMl0S20+clQlKjHdVuBVi
F4CRc42c1xOyeFAlZlNusdPsuCw370c62K6eYevya1yy+LvV05qnsLcm/QizaL7Nvdn7Q438PBTU
TmqPUXAZYpZiWW+7NblBHHc/9tLnrL8p1MxbpbDMHVKWfdyKFOhi7lBOmbinKzTfeVSQwBR/GYQo
91mTZb6UpxEQUTkGKFm4j1LN7fVkuEZGDFFSnKIjTOAVOZ4bOG/30pi38IN4HkIOYU4CBqSPAXqB
N+Kf9cCyzTdrTjexSn8fzlL4q13ssrIvj0aOYDceJg5HTl+V1lw2lkpIxJqrW1Rt3k2UXlHNK6dL
3HKt7XeT694/zo/NfXnb3qJyL78k59phzTg/EPjnPdODXaXHT0P27ZHsFSZi23jJG/YXYUbpPrGV
K12NnKCdI1fQ8m96HGCu8JGAnvLIhy9ThVsYraeb9cLy9bia9lW2bOMehU1rossR1rEwI+nrJ837
KsllWisUHGnUJMESoWnQVJLU9PS+uk46/Tj2j8NLEdln5kPW5Y8TE3GHCwQcz7o3q8tBeepei9fs
Fc8I6EyuPBEp4JyH2bJDnarA9S5nqPTuBrmJbby0hklyoHTq8+Y+u66ue8P42nmq1j+SD3KNv3OT
w70vPXfcyBVn8vT96TRFmjyb7+Jn58n5khHS7Ez9Pr4rHoxLcWxqEt/C9P9yd147kltpl30iCjSH
7nKC4SMyw0dk5g2Rlt57Pv0sqnvml6r7l6aBuRgMBAiCqiorDMlzzv72Xru8iATogoAdSENSbIWz
NBnDmbj7r9KnFFaP6p5ztGL/RuSr09mTYLbFaYXTtOykCwND17F32j47+w3cqyRMdkmylV4aHmah
qrfO+NK+JKUuMQLAUF7Z9TJsFXoBGtyv9ofbuOrcjXH9aoa/SAqSwlg2lH3xDOTnoY/VSpWDPTEn
iyFF/Cnj++y39Uf/oXxkb9YECMN1gi4msRt8rq9FepF4r8l78G6LzzICgHaWXrp79m5MGXwh+/6C
07VDWSxwrK4HOiGr52BkChdpzSFSq9wJ3eCkFZScaul75EWvaaSRUd81z6IcDukxvwZnZGyjXsRY
zfNX6eCemGa3cx53TkXMecO3UmAwcYy6iPaj8a67Dal9IhyoTMMsaF0PP3s9rINm3Lcj1h78Pfla
PXq36Mbp9tbcilMrhENEudhq++oZtwKePmqVF2qCM8HJ/f7am3Wx8sSA92PEs4/ks/sYBamSEeUm
PDTf1VudAo2DDTz3JuKLbV8rpsVK2ncLKW9uKYV5+rP5bB37kLa85AbrLpKyRV8kTwk8uxllZzAy
RDTnD9f4gZ2gyt6TmxDxHjlvMa5B+i1C3SQzXyvzJBdiqSXpPsPIP4OZzZHB8fbysS7QjkRV4afU
3yudVwd4h0lHWdizuHmXbuIqS6yo4hjcktv40B7ZaayGoynnr8FbwfU8GhWJ5S56Js7qusOFazQK
rZ53GR8GLd6M1S5BJRxXuMxwsL15b9V3dysibxFKDpzTwmn9ZJNh6kjV5n2swYVBx9AUp5ETY2F8
Skl6CWV4yVQ4lnHINrfP3spFsJG5vNVhfmw75qQxcpzkfhPRIZOzGmOcWYSmoOCi8SrOAAXD3YZn
iHfzwTJXUSl8/ohWzdtFgY8j3BU2Uczxo7n2d0y2L+7FuhgYNzndO8pbNe0F4o+CjUHCBqF8uNNu
IZ32DTEbCHbUTxEbil70ryAvcdjVzdaD8hPjtpNz66VAkJw3sJhtzFNyti3PFX+PeBEJ2TDAxt5V
P6kHSEoXTYespufx3FZfidJ5zgSE61mbsJoUBNEU6duavZtV+YYZldn7VTq5lwTI6KxCKY2fsF0t
/ffE8u/9tk2/1MtwhJECAMP60c/1Y7qMpmdPe6hm9nSWHjjxzfHpLhSBQ0bYT9lL1RtH5aTIxWLE
mt292AqR1SQy45nHWITwAtApVqRm3QbJxgvrH5LbX0RH7OrDNvPr8GJcMJwcQUjQ/P2U3sM7IVsv
t1HutcKpf/osX+LaxYq5SI7h2T/jnJqNDm4uPgdxSKyVa27C+3BQzu41hnxYAU0se+EssLi9V1Hl
IDkEc/eCW/kpz60rNK+jfU5uxa26db33MsUzxHFaj5RHc4vnKfcpvXU393V8JG/lpTrFBNL9i1RB
FnyM/J7ykpbJSdk1KpmlwY4vXb8jNwma91N6U6xLlF+V03DEnLAp+/BDfrEu40l5dq/lY3K5Nbib
kijbVqq42/IGC+2M90boDs/+TJ7bViBmYmmaOy92t+27+xlEicPpFnpLu+ire9PnqO4dOO2zdqq3
SpQ/xJwyLH7AwpOIVz/Vu8RXW+Jbr8mqjtoDXAP+oyFKhATBCGJvlhyk5eY9tBXUhXaXmt4qD1j+
2Jflt+RSHKpDPvQ3gnLaOKuOyr2/q8wiCvdUqugh79q2kwYPgFz4WqiV75QmLElM9tEhPpW+9uxa
S+kYXWLULnUXZ1hgGSygv4ffEFE/PGzmQzbXX9Pv8C19s/N0HYTFCal0lemb9EQCvsjnJdgld1cc
03MSxPs+5XGkdhJOErbl27pf0WI27vxexSeVhmv8bc5gi5vl+e7dzPWdPLTXlscjztnxFNjxPanV
Fz20j2quRvuc3w46asnqtfPkDEHHDe1ZUfsX0tzesjPDl6blDSe4svW09J+IBc9a1UOQV9tkWcYT
qHpI4WKhckiJvi1JAgXICMgGrtiApyhmEiMbHR+BFJQvfi9tGzuRv8VQPGlln+LIEYPTNQ1Lb7LG
m3gPw8qatUqJg7ukwdXsZhaAG/T8dJ2ZCmSQODjUkSExV668uasWGxDN6jKQ7JrziEuGbgzmVajl
jpW2DHR68zuLsXS6lplvig64oFIiJcm3BCKEk4FJ2QUQ3/laijl5pHEpewnQ1hHo+FgLCc6mG83c
gG+XwVkH7H6N1cCb5Ya31UmSrX28V0sL51WXmvJeldKNVCf20nUJ6BJzZTDSkUWLC+nZF4ayw0Ej
U2FezUv4pEmMqbmuRmvREciKSQc5LYkCTKRFzy1lm7M8mYyicgzYsIYK4/cLaawfbG0v+OG8VTcA
+zSFRHsXmwWzs5Bn8O0yIdza8pQhVsrFybJc+dhq6VMitDuCpcm0oz50vfwszGAJovEYhv3Orqpg
k3XFD8kBm6+GzaYkcN2HP7GZNPNKbT2KLW2SHLq3E8qwClMzmnum3i1KUsJkZtwE0agNF1NGlNLD
8Og16VZmvrySx2+DGAgW23JR6sPRGrhwgfqtPZN0bpGPZxGw4wi01MH1CrtTSi49NF/8uQRMrOKi
e1+dFOIyauotEYRJQBV/156g/I6W/uV4ZxlEIxg5qKjIv3pUrCztwrQi0z0e1FNyl5uEuahdOX6Q
vkOKUIUjYI/xLLWv8nk4tS8NTfThWpyye99lh3auCrKL1/SanE19AaABBbdYQh8mOElu2ahtZzy0
L+OLlT1LOGc5gh2De/CObfqqmx8NW01JfAmr/Sm7FEdVu+62+gHegjLj1A6SARV6UtDetbqY+7QW
6Jeot47izcueyeWYxEWjRT8tTta0TJHpPRSX+ua/Mc57iHPAeiazrvVH92aqX/FejaO78qk09jK0
k6dqgVESDfoeXpt7H+byrLXrt2ImO3YT/LDNxlpWZS9jU85TOFNsb8wf1fAxEQYbNgPN2cy//HN0
LILxrU2sZcX7/vGT/mhnn+lPpsZfBPfIU5Flf8pFvonHCRUAnMWJaE0vk5ld8FgTm5SQCwRaYb1T
RzubxFn2uRePOQnZhZlujlA7M2NCpqqzUsvH+Qhsz5WAITBtRb4Pp3VBW1YSRYhF1B2AZFXj0b1U
adnMCtdbR4UOH2vXFAU++uncmpRHAi1MuJvySQ6PrTnj9ms0Hll1BVaDVW76GIdH93BZ/Uz/EiWH
kv8Xvw0P+9W/VWtaEJaMaW4yv6d6aMeQ1ZRIyEt5y2/xzTprR/U5Y9X961O9+m8O9X+6YKfusj8Y
e0Icy2oW6cqa8swYqLLvbskkbZgDyS/qi/Uy3mOXiC25GuVV3UMGWVle+BiuMUe4+q2pHz6HuvSU
csD7m1c2TYH+5VYyZYHZQhbCMn5xSykdo9U66mlDv0T36F2LEiCI1aY/6hdZufr5dfzsfrQxdZ6E
sRt08eYDO0i1V6NayO5ZiUEzyz7DFjYJSOur4sEt9zfuIbS4v3mR03DwDx8fGPuk5YpU13rQHu1Y
/SYapjiJAvYGCzIHsvojyvYrlHm7G04QBzhHf7DzuA/3/BjsADMaK+/ZPnSxcCpNnmsvkMdn0+1f
Pfdhmzn+kKzdyL+yt4GAPaf0JZcXykY+TXe9HXSH4l68D3cigUv7UtzBvu5kbKSf9ku9mZuX8UV7
mX69vrJxESfp0i0EuvSsCYu95C2gr51V7Rqdk3N+jHZ5PxwNxxO7WDboaA31p77EfqU3KzTzCjKG
hQIizl14cmsOtDt/rx1S9SfKngl8zCQmjnrxas6A784R28nMzMLpUebK4JyadaI0kqMox4rHudZ8
hPCv2rLLWEmrZZPKLXF9JKTwnt7TlGmB+pJcx7tqb5Iu2tl4oWbZMdxZwI05W2uFfUkCJD9gDWBQ
S+YusmFsFeJXs+haivxRviv37mom0KtyeNulCQk7DPcdi2EjZZdyOud7e/PJvdinPqg2Mgbn/L2/
K/caoUVsJ32tvoFf3euTeDCpCJz5kBQ0pIWRw2zJF6b9pKfwRCwVCeJvLv8/D0l/FwotS1d1DCSK
iaT7y5hXkYQPmQqEPCm5hXnwrwb7YvUn/Oo0wOs0v6x1OQFBSQLdxmKOp2fp2S32jk0SjgRDCKwf
S5SVS5gJMfc1hDr78devUf+z4ehfX+MvEnFUEx+UYdms9Tzb4iYJliS9HuNH+4G/+q0IfmoFcIB8
J+O46jdlfu1faoFqkkbGRzDJJ+Il4zsujhrt7nr+OfDIyd/5H+Y5P4t9yo6EDa6egQhIlkxKP7qP
6qPstyOwBEhciB/hAlPxvi4BThbVA+Q7mtfwN/PqXybuv79N5HbFAPxpWTyMJqX8Dzd5lEDQJM+t
rImPP/y9eXGrc1uTkAfb0VVkACSLAfbokd/OP9rZN8173kou84OZJNfSnguxqqYzgzqdHiqOEbS0
N684nRF+dtJecrElYfbj3PF3GxL9z9bif33pv8jNap1JpZx12lp07CoKdQFTaUm/6SYAfIAALhbd
oK2qk/mIEAjaB0zehUg/avutviRv0Vv/YbxKTqKffPm5VQwn6oljuBjtUcst49jUAZ18m+GkX/oX
vwBrPfTPlunVG0NFuKSlYOUeaBg3X3TChTjppVNwjM/ls2i6g7ovt8mkIsm9/6rF8ftfX53/9mvj
BrKxauEIFL8W1sQywMA8CZS1Sk8HeIfX6lwDRqM+mQNZfSgP6aVAWWIcwIENMsQqRsKNzJqG7/49
1f0NfQ4HIxeVM+jYFNynrJAeqrEigrG3ow8zD3ZR6f/89atW/+xI/cc39sdX/cuC3HR2RemDJ9Zp
5E1GA46TqJ9hW76axkoxmisODRlyZ5dN8wJSrWjxu3xbuEskayc/1beSs2d4k67KMfubO+GXnMI/
Xhw+HJ27YLIZ6r84N/wOu3oNKnDtctLMuD6yb+N1zOY+t6n2kX1H3wpnU5fRCSdVbZdwao0v3kli
K8dZNjnFh5yzbcUZV2js/BXl3e3tVzPjwfXXH+O/G1bwxf/XK/3lY2Qt1dpYx0Yft9U3/zEH3fQa
9PIStuSifKu/g0MrfA8HQDm7jar+N4/vX8IO//ikpg8Jh5HOmO5fdi+53aTjaMhECJJ9eS3O+n6i
H1ccxwuU6lzfdIAfvWGXWN0XT/rFX7//30MVv+ye8CL919//y8aEq6Op3bgUa/J9xTry7DVb5MBY
fNSH+qI9ClQZNT33Ron8N5efshM71Jt/ERzJdY4R2dN0cyRIr0PEN8nvKC/xXFkXt+zmDhRxJGvu
oEuDMtk/NJK5haXu9Y/iG8LAqL5X7RPpGxm/S7xSjeeO+cT00wYX+a4sOHdZr7FGAhmpdFhXyKYa
8ml885FSq0lTxWNpTRqrjdhKAi+Ydciv7aTDTicR6urxoB+NZ/GcINdC0r7Jk377H3+EAr+uyjNf
VnF3Kb+sbq5P/NAMXAwWL7r1DjKAdZapygyOlAeDTn+Hd1zxjUrv41E8lXO1Q93O8pTRT+TGq7wB
IHrOSpPgL/pHqaGd7eNdNBafe4OzhrsfCdM5yrP2BE4JvP1lWv7K93bwj2FSz8t4FluOryzMbGcm
0nuL58QBi7634Dg43il6wjJ91lwqSxR4cUCsHGUIzkoUXcDnLdpb+S29esYbkDM6Z8ZV7AzUmCAM
R4fgEE5KMXBKG+EYElGOjDxMenLOXsd/MxCZB8Tm9KQ+hgffy007jpMarf3N8eP3XcyfL1MhKzhy
sUZPH7P+y20qYS8m/Vtq6yGxVw0+NeoQVGnLnEOmayec+T0tK1JAGtNdqX2yj4X/k8cOPHcxuxeT
DG3dhm2LqlK+pWoGGjmeST5Ul7LML8NPYlaggXrVyTdpGYFSzvp3L6HSp2W4V8q4zhqx761gHkMg
wlvyzZEP1agvfvThDewGtuORCp1C1ACsCuJRgEKl+YQKxPM5LIwK+dsItBPu+4vRv6gbdx3HP0US
7TS932TBviAcOmsbIDi1/hRRK1ak4Zupk4ZUg0UiP2Btt4Qtw01h187v1+9/5Lj4P7D3/39hymBH
9scQAM4JQU+cgqPCxqgv2BX99x6N/+En31/vH+9ff/sz/mlGVX+zBO5RHeOnNZlH+cv/aUZVfrM0
orj8oxkaXlR+5X/ZNrTfMA1qJhsRFXUIHuN/2TaU32w2l7haBcdcVajqf2LbYIn705EUPypJAk0l
hcBNhX1D/eWWckn6d3lU+1AYIdVXAQKkolUtEHUGRTiEhhV4xnCmBehsOirDF+B65U3tJbE1ecPz
BES9TT+JFWE8SN0XT+mKt8Hzlb1I8OtROElo2QV1Vbe46Yh6xgspdb2F7BfJitp3SmKI3AM+Imoa
LIuqEnSwQeVsLcveg0XYlKadbjorBzWU+BpKpZY953VINVUJxKQfmPk3KvpWEcvhRvJHtpx8D8yH
B6h00gixJYFUC01Rsh0vTi8Q7WgisTt0C7PQVrbm4ihV0y9p6MJ9IdMZ74MQWgRe2yybEuBQ32JQ
g/eOpDOmX3HZTMocfrGQaCW+4VVW09Uet1KFrqPAG9UaZul9mEpzOpQYtSrY6On5ZNBKeWxYyWd4
/gwJ3OSta/tgU3EcnasxYUUIA3RAtJk/l0UZOAppAcgc8jPJeWLVTOCZUtr9dkjESR+7nQHBdy1H
GjqW3W3NLLv4EzTNV6VzILfPlSy/671OSmOwU4acQCRa3/uGA4CaO/jrIqnrmexqFh9Bv1KJ2jph
4z6UulkH3mg/Z0GezDMpkR29siRceqk9b2MksM6kNqwBvH61fF1flZ7xCjYLN6BORgkpup8LqBBO
qUlOKBfpxp6qTKCyXJshqWeDFp1Lqzvats4iEX1FIWd6EuG4QUgUt4q2rdLirhuElFPfUGfhxIm2
lDSCoCdg3vtry4S0P7oB4NUs+agTrMtNG5w9zTrCV9p7TLegCrwNcH7mxDJPeoGbFM9osa9Tbevn
0TgjVv7IXenDHyN1FuXl69i3N0mUWBNpP+jUIXQMvbmZRlzNFbXZDZJ2NYyAsbc/MDewhmKmUAvg
+iOuEvyKTO6KhmGA/+NR67Y2pcm2Ivd7hnTNppaiXVAT1araDzoaRti6ntO0DAMDtaTVwOzWgVkE
s8JsLj5AO8dthy9fVXdZ7c39OHhYZnQtesxFouATlitrD1yBCE46bhuzOsF/WBVdfpZ9dvZeMLFC
gfvY2JvtKsycwG9iZ8y0ca6R51/ijK9mnacMvPDsReHWmAkvl3BgjtoibDir0R+Uk+pJuBYDwB+5
nV9rA0uHUVD6EKYroeFNhc+wJYWHuVcJmc1M3sdQarBZG+uB4Te3N9v6qguQUzoyGP3YUNZTYZSp
u2vSUyuUh2Kv6oABNX4JAmFRYWsKw3kV6R2EB/NCov51yI3O0YCKzfXRJmuvp6ojIpipE5OOO7DC
upqYC61EmPVVrt1EY3YtHklrPEgE0uIS6OdIDe9wZeYi958MK/sq2/HWZypDtNRaNVIHxrcEe5VR
kzs3JWgU8DEset07SAUxBk3XLUwnSHCHBuN4yOQR1Jg5ftkwKbF8ZPG2a9KDIVLMx6QotUq1ltTb
oOjJisdFXV46jEeOUTUXZRy2udd9RqzjSy2HuzuknQbDOnIdGKCPMdSyReL2ysKOK9spuvCT8qCT
lUi7KJKm3oN9pwV3eTouKZW3g570YeHgNmCkeRG7YCWJb4aXKMwjgx1wOT4AkovLVGr2spKdPYEI
CE0I4p8wZi2uulnct53j9YKrOlfwSCjjujN6GNg9EFwTsiEkRiBdtRtM/Zju+EjJKTlyzPWm2p0E
hTdLsDdLPBa8qF8A2+bE75XKoi5hdFCJlj25aFYrgLsY9+TkM+TeXLR+u6qEjeGgwYlSVuIz8z19
r1QScmQVzA2lL29ZZu7DHGThpPpJkEX6InsbaGZhZWkWhbDmem3V5wzukONGHTUm0PX4xgvseyYw
Ql8r9UWstK+pCJ9TFzCxGUfULih1P4faV6/C3vVZIVJjG/TeOPfGYVg2XqavOzZqC5vykzX+Psby
Pk6rqI2+gopAQWgVsiMUAVFY+2wpD3VaRnDULb2xA/gyOrKusWdemI09R5CtZ33Qr5NIfh99KL8u
TxJ4Uf5z3FcrrbTZajJrw3MtB0tL645Nok0rZcV3qmDlGWLp2ubGKu3qZu7WPTdtwVAI0AIjZdnK
HC0z75i1WGwl5Sm2+zskJ3qCGuUni9KRh1j95IrkozCUq1ZClVEUuEWK7hI5s4XTBm3MB4mBJx3S
LxJldKGM5jhPLfcLVDoB/6jp+I6GjWhkSN5w4iick766sofdng5HOmFees3mSdaG18yiWYTDC5jj
sdiZqa6vKTIYqdSI113aqtuhNoonQ6g0pKSN6dg52MmwACVqMa4HeBuuOJE8ooaaNhe40VKqCWyP
I4jA1m6f5DYsncKIFczcGb4jRc3WVlwSiO0hKxfUQCZpTECkihgR63HzRCL+NSOIvFdyO+J0oCrb
saNLIQ218mGO8WnoyLiEGg62ekyzZw/E/HxgbdpqqXSDuBkt69biFZh4r01p+OKBoi2sKJw6UziR
BYpCpkIANa64OJt+xB8x6JMzkcFjz/FoZgBueZJKmD62WvaHIqa9CIpBuJWSvpkw2dCKrVUvVwel
gVlWaMmBDhLkkMLyWXDhikDA+grKkq9U7y9D7vUrilGGldK2npNS8koD1nBUTdtdxGmJ73Bkcqcl
COdgxw7kQp+gKL4AQJ43hCz5ME6aMGnXKOeTXx/e7aGEt9gX2CY9HsVFqn3rDcRvbHQp7wOKhamb
ytLt5a3C97DiCIkNUzcEBC+KG1W6OXjI14tRdZWN5klEBa0tloLnIRs3UUo5cuI3i8qrqk2QtfnS
tjEERkFtUHDEyUmVou9qwjbQy8He0ADWBSLN3OFZrBY4Ag2nU4ptKDhyGvFoT5Y/nIU8ZKOkkhdt
kH/lGl+hIfuvcmkeorKP5gG0j5lvMtjlsfLNJvsTHm60oMVdfqqkWl7A1lZmvWfA9pVUYwklBvNR
2hfbzLVuvgARrErFJ4Eq1tssvkSK5YwT3zNXQ3/pewkszN+FtLhizcawui/BwKwLrRifLQQS4oZt
M1NTDJHCLYNl0DL068h8USeZKfu8w4ys5zI0L8PmNDgAOxUZo9mkBodKP1eKX6JIuhkbAHYhfNHZ
vrSp4FLK6qTFItkHJGF3VQnpjbassFrUwlWeu072V/0AYd9XCl6HVM8zVyhPQkn8tdarNRNGJmT7
EQ7uXI8tQDRtsw/JP2HToRu3iNNhNsDP2ZaQcNALZZZobciwA7kYIxJi0TdNdP1Mhm2OpzT8ANsb
f9b0ELBxj+spfs0cjSRRSSUC4v6gbhtRe9tSUYgtUbk4VvF57DQyUN1WFP0rDll8dpLU89gm0xDQ
z4WTzTiIqYqUxOys9pujJanyh662JEjQBhOPo3nolt+enXsczqG8dlAPqbyq4lOQ1IAqsMwCFrQ2
Jet+MFDqY2anks/c6ew8mxt1QVesba9DWbG2Ih/tuYch5WSKUKyVNj4kY2p9qlrQrHwaG09WxWyE
7eNLTRFsL2kN3p+EV4CdMIWIH4pxdKj38FZQsHZ9b1qzeugOlRm2K7Npwu+ygUzgD6M/H1xTdxoT
M04t2K426jodMdz2zLKEKR08QBVbSoWVuSgCeVGSuvZmJNgcAyy9zhOEi7k/NpVYea5yUMviXErm
vc0tUKoyHjZ/CazOqYxe2YX6EDlTIeUcKZN6lpJuOoPRmOF/mKapzkwZLwmtBWJe6LjdZJJK9Ygi
x0YjfqHJ4UcvwS3zBGQSU67LLnpS6CQ+UD3HVFdR51rn0bPcwQlOwUqTJbNoTYCz/PCtAMxg3uSv
vAIaKvI+equFMicHyWxV8dMj1N/ASQ2VMYhMA15cE2OiB9FbeaX+CUW9XMEYuutxMswJxry1gREw
lQ9q9dT1bOwCM5RmUIPhLubUaeSFlG3/b2kgk4zy/1h2lqOlwWH+v1cqrtgVYkKzX80fpYp//rF/
JkoIveok1iz6Iaahxx+SssZvqoKQaRhTasXmVPC/xQlF+02QXpXhJdgGMy4d3eKfmRJiKKau8qeE
ME3oxbLxn4gTyp/HUROhAFnE5l86fx1n9l8k1bLQrIYGDFykXn7MOvOZO2CtmcVxcqwLXVrQt7RV
kvrZNPJd7kv6jBjKLCuwWoEQj7V+l/n56g+f4b8JNiCJ8P7+YDUwBSV/Jssb8AYLOYfP4M8Dvl5S
ZCCgbI8qFRwzh5KB7hYGx2WvfBqWBXW6Mk+MZU6FEbJKoVIMFjNu3+CoYUrE8LiXvgo9BOJsUXDh
RttiVIZjgTqxoksCLkHUbAF9Jxsr+SKirsLir819lWso254cUzeVHtWwwjkmede2dV+DfORvAps8
kyirohhFHRbCzD40LeEAGxRiAQ1lZeHgLyv7ibIGzHXtgDjD2JcahWe7wPCmaMZx6tHcgzHHMjza
axF3yUIkEuxz8u30VdQjU1g37oKnKq1fS2LWK71g+xhFw5mCJA5GXZrMEsMm5lC01TWVaJ4QAclH
T8VjbkvBeDb7pHgKC+lgV1vFXMocu2DZ24ETyU3IU5+VEQb7PKYAemmTzGHxqWbs+OvnFvmZ8Oc9
kmkaVjzPvFY2T2BSrlN2gTdvlNUi6KLBCdyxxZNWHjuFRA95NvoOmPiPhASKn8zyNp3mSxsz3VqZ
/JYP9k4Po2bpUX+JXB/r25ol0DXjam+7Jeg0Zshhs2A+wn4Vov26MtV7GzOltuIaU7q4euDgCrpt
lwNVbNsimUsubZCCzaMaUJVYMLgKZGWlWOU2JlARakymO9mc0aHxJqsgxXICHZLxrQTo2sISb64x
eZCltJpXPp1JtHPYzZeo1H0VWB+9yuGwbDB31Q1iVNR186bRcV4zMYriZlxSoQddUo8ARETjMmbz
ohsmagQ2hSz0lrLosAcfikDhx/Q8k6MM1mufe9JTIDi/xXX5NZbmcLPos1zk+ygNoluWhFyBgXgj
09rP5djG6wyQfm6OfXjxiuxVwK5+1/omcEycfI19ivlClzG7g5VptnSJhOYzhm+KN+sgmgqiQarV
lrXSunqyTSHwaL5drEIRBMRB5HoBshgtQpEOeWrfchPkIIFDaZ4W2NzYgBfLIMX2J7T+KIEM2+q5
DqW3a3dNE0g7iIf+rEzVaiUyEaxAV39IzZE34O2KwZIWlSHtmqoRi74lmFPgclv1Gg0hqls8WaHn
QvvngqpHD1pJtNGCeFumojwRGg+XohqgqXWKhKwTnwHcrovCFrin1YIBcEyCjB3a9Es8WKtV0bJs
KTyINjApXkO/WLBWb5sOQRPuaLdjI64EY/8seTJHG+HfseLBz6CWEU+8wakXrsqOgQj8H+qLl5Cv
IfV2FZ0osvcN/pw0PtFM0WvF1mfJd7QGZcnGq4pDTkIXNOzn0vqx0SYWY8FZs0hNxiUNEEWL4x5b
Ij5tSOCKVL4kbM2X5kiVqM/TwQiGciPHaTP3A6NfDlyJMzRPGJDhpYBTDewFM3HoN6exLaqTKAmH
ylr4sFjrbz6QJmJIbMXHxNtqeGjX8BfTZxLvHDZCYxON3fBmunOttauN77XVIm+xncAS2VVDTuq5
N7KlNrj5RBbYGfGWliGbsAGHQ1vyud36+IdyLOzY7osdxerOlB9WSm9Xan8Sc7AcwDXWwq7Z/3jo
tvhZ2mMQjY9YrSHPKzjToiBvnEgrlzptYQ4tFI9R2CginjhA5ByxE4Y0cAmLKHpTWXP0pB3EcMjA
pkL6GLyo1hjECzztyEtbiNJHAYzoSa6DhEis51EpTLGvSt+lozYS01st3/YdhcGjfMnrrtx4HfBo
nQ5Ua0BWQpaTiXCvND/BctQb+0F+arOM7ELCLeq3Cscsk3+FVrdWfTXhwJzfCu+klQppZPUIypif
JOfZMYq3jRyfmXjUqBi4mWAFv0amaW1pA8M6CP37yW9IAEDqdMrxOVOIxSO+2QSkGjpiuL7PUhHB
ZAaL7uRSPC6Le9g17dII+rte1yTsKiIbvy96Fc3UM6wq847B3MbUR0yYodY7apdXC+bFQCsZp8ON
9ZaFXsMTUk6SuIejsuk9OluKXm0d2l4+QBEtDV3eIIXaxL8LAIpycaAY6z2ziUlVbdCtvE7Mm8E+
IBm2y//J3pktx61kWfZX+gdQ5piB1wjEPDA4k3qBURKF0TE4AMfw9bVCndZVmW1laf3eLzLpmi7F
CAaA4/vsvfbUc4GmC7GuNPA/WMG89XFz8fW0AZigN7aYuqjV6a3rmm9PjMGn3cQnytu2caKIVQRU
8KRD69NUy3MrTtKdl7D9IwqerRtLxFsJZtvAZ4jRG/N0FRJ1ie/yKB9eDPhuwgGna5E3fSfcZEta
n6mVwG9Kb9Z5sTGBMr7h4uOwanWBf/bcVOP5vv+254HZC3s+tVUwXhpd84QqeyOyKzldyCHO52Fo
k3EL+lNQzUijn47rvXBXBOXcFyeNf41Fah8I4bPS7lm26A5ZwHPUjrPX+xiK5gyWvzk/5IHRnFDO
1clM5/Yfv9z/6MV1e9qGYFlR9oYFfU9ya93UDVQdul2qk+yT+gRxu0bB59pwgM/zNlPQdqTMObt7
TH4xQ3QU8YD27kaUx77lUTRDlIPak/fXJh6GU+YFv3s3BkNKO982qz/b/E1a5RlglUs6avwKzQBX
YJ3la6HjCoa2XrMrexVD5ezhN574ohoAUB0fE1qtNpRwkb2snOmgJ9eiAMiazjn1I1PlHZZao5sE
oD3ixB2vUjtrTyzDWZvhNyrWq6an+BS7XnL6+7vE43f/9ceYXmbY1oYV/X27ZjZDp8XObGxZGD/4
jJ6n+y+8PmRC/aNp75XPfF6u4Bfnjasx8JZe65xEamG7tqEQ5bNujoObR2z/NOm05M6Rx2xs19Z2
mgi50TY8bHrwrWuNm+w2Qbwv6mpPN2Py5Az5mxGq8WiYBalVc2uDYD9OtDzA/+3Mmwc5Ia4T5D9a
wpkuCKdmSCx+n6YXrKEkelzqjjEAJqACLnf6yyWW4wWOSHHy2tZ/yOYsmiszPQRKXEPm1guqm3np
7XsvZI8pOtF4K9Xs9rfOzWjla3lQy24TlHy656F+sThoS9m1l1Hm2JBFme9dyrLW8fRKmqRBQTW3
VlvsY3gClDpuUtkyrHo+7OARMuq41Yne6lk+joQVH6QLNyQbxnol1EdXAhtjxgTQnPGXPZX8lp00
tiHWl1XDfSRydWWCOFjWdKbhkOWqc6Hz7zw3qVfeQOuqaGXHNhI0jO7nkxOGxnrIynqTTSHRD/MU
gNRl7L7ycCAfxf1p0/bOoxda8sLbT7ga+9ZmUeGPwFjyg5mSxewrqjATBtGgw3fPLsJ0OraPSzGe
Jpn1UZh6LSzmkPqCScdbWMqRx6di0MZ07XSNjJAybOchZdllWMXHwTZ2ho9hfPEpL/ScV27fBx1y
NgYcd1/yzEUE2rqOYv83DbBRIe+rmKU90FdB3q1yyx989Bgv0fDNri1JoZcsXfJdDaTheSrUvr6H
OxBzgqtbmL9Bx5jblMfwkyZxibT95hbiUQet9UDh+IGHCM/e2X3rm1FEQY8GGFOovWORGOGoFzvR
FAfVtTyqRyJUODRWI/+ZE0ImVo3Z7pmOnNN1MVcD1/SqMM5zOe6AsZFTpCyaAPfoIDWpYT1ZMqqK
H4XFnDg6R0Wtp0G2u/P6k1JEDZZqr9RHXc1sriZwhKEXHseRXIQDB2TPx/8gnWTelXSMHRwR+Edy
2NGQtKRewO2remKZWgf5ujRn5PsqO3gBrV7horMjkgzRRj4yE1Paq25KqtYC5l0/Rbqtasf4YVf8
j87a4mp666zUP5kSTBxD8SbNF/lrgGnGxHW0+U6f8Wq4+yI2ky1Fx80Pkyhua1hcYI1BsEwH1pNl
xV+xou6mT7A1DkN9sJ17T54291Pbxk95GrD21kn/WzTXzuTLxYlM9nKCmWn0S3gzR0ULghHQ/uMF
wPfpCTktd0JZa5EqdKcFY6WEcyY6Fe9CSSnZ6Lv9s5fJk+gDBJxMHXuwcnvNkL0KM189siOhKSk5
WhzeVj2J88hLMjYV7G+TubYeWfFfKf5yz3//5HP4fLQ6HtO4629Z+8cbaM3mJp+kC60pQVds65ja
hpzoNlOMlZ3TCuwS5LyjS/fMqSUgfwgS/xAzrF6b0OkuigSnHsJoqKF5T/SgUO2h1xAvBu5B/G23
Gt+o/BpXftALPJbc5ysj++AY/MCV2kc6q/6M1CqtknxE2kw0A4pR3ap+38Kb3i1LnCB/ye5R9YqJ
wXXMVRJ+aNT0m+2Hr9iak40Jy4XbWe5HAOI40PIc2kyBS4eTsvyzaOM44uc6EWWlJpKNzW+av1gX
lfSIc0nyWXdXBqkqsBTmg20PcqMapkJA9puOTdhxGWqbffz80jezPPoGLnhcP8aqGAa82MTUjyRm
4mNxNJ38frAO4ofKa01uERS8g5TuXhv7SGnALtPW45zO5fG+o7AIgEXOwCMQJr06Cau5PwS88cXa
VtJ2vnqKa8gD+gjcmXok5uKy1zTTD80tZ7i3eNju+K6XIY8IQymWBgr0Dk3HPKW9j5TVrhTj58CU
uK8ye+ZT2tJPbOP7kkJYlznAqNnYej3WDRpMz6c9hi2Y4fOgy+jQZSXZIerIN07mzlGNlBAHQnIe
A4UTu+0hbCbv1MSblHn5Uo1W5CMvkb3i5AGoUJ6I2bUzHTn9cDO7wr7JrlsOfp0zjZbEyxp8Fsyz
28W1vUeM7PGavulzLZv0MadDwdVOc9dPZeSR8NwAAfI+5viSxGHwCbeQM3VGH0VjWwv5MtM5KLOd
wP1bS9RXU783jeA45mV7Q0ZJaXNnAdsZzD5D4Ee+TyizNUhyj9lyJPO9QhMCLGV3FNIplM0ZmRzu
OscEII1QJBnU74+bu2uBGw7RZFXuu5mjcFhNj30Qq/1CP/NJUV5szNo5ujO06NIFRN+PX3CloVyG
dnEI23pfFL4k112oIzTjb3DDI0wPFCWtzgj0MJiEmx/pJjF5aLfOzaa7Y89PxT5wfNgFXmWuaZ16
y1i17Hp/+MmTcrkJg+G/pgqhUeVPWdLNbZV4XLsp+IpDNRzbKT4NunC32JznB1FXdlT6prOvm88+
9cEGFDLbm15GSLDFETc11C4vZvBqOUl9GOuxeXBjr3mggtKCYMXMLLijk5/vD9SZiggqCIpQ23jX
eaJ9euQx8VTmiRE1VuLehNmDAzD1sdLaPgcVahM3lYIHhzCQ5DsPz6I+JO6sYdazbBx6i6HcHYB8
jjb7iw59vwgedbHwtBLEsb26S48Z+b1twVKuw0pwhT36VBB9fUGya07awQiUtlb1UpVvNQH2+9FJ
nq70/7UvXp2vh7kZN3Jq/N1g+gUgPOxFDgPBZIbWTZq8BuzIn1mQ5Tt6FXZYl9Y8rDDAJLfcGM+1
6Kx94ZCPSX0BH0FzwhyX1v5yJQyJJP3JtmK82wjGV8rnfrbA8+lBqbcj/bBraes40mgL2wndfx3W
rrOJU4plVm7jHcxpcQ7oIz996Gv0c9mPY0yfU2Vs3EG2eydkeM7VHODk8ZF4guF9abGIT/JD1bgT
cXT9MsAmbCfOTLdWB3PUBs700hiK3WLtJJ/VUPxqYzG8UDz1QU3Di8dw9AHAk3pcs+hIl2c/m9aX
3KXt5BrTrr0ti0lfJ1zC4FgoudStAuHBJzlrvgZlTY9dIZ/lFLZrtljePizCR5U3wR0vSEw2K05S
mSt4dtVpaBauNHDrV8295TETRmQtook0hSgHqwPkNRHefMhTGvRK/4fAFLVGvVhOcYKDn+RkVOPP
2GbkzZg3m2Jn9ViXWjD9u7nc2y1FsCHUNdeaLwMrfL/p1bFq3eeAVdDxr6UtAyDo2/34Qq/C29w1
4OGyIb94NDsEXesifIHaGw13Whnz8D1N83xbJN0UWXgg5WJfl4mSDSOuzlk3450ol1+i6OcnSpkF
BY5Vbbyhld2XNkicgeq+TadU6yrt9MGVUxZRn+fj0YcFVxb5L+l1mjFIvymKhM8xRoetQSXXSlgp
H4ZyDreLZwNSTS658ronWF4nyfJ9hTGuxV0EvRR8uwDgRriRKGr3WNdd9+gThmkpXT1mHmfud3C+
+7l0qdDz4dpJwA4rtneDW2FNaK4xVfREcSafS7odjrGFAKcwoLXe+DDff6kw8lBijfhBqV6IaBjR
dZEfSq9/LXvntxrEFLEkWzslfYMKyOoeHCvPcecPrMQRkOTQHBqXKiXH/K24OCkoBOpHytJaoDXq
FVV2vAKzLKPSZmPYsK+2uREq/6UOCQThefJYlsbizSBSchpoOColu0vMDD+JR1nbRUa62HiButcr
VgdBWx6HsqKPypy0Fs0Qu9ogju9waF3mZl0XJk/KmHgdwqPtEE6b8zePumkc6w6jILn0bs7xd5QM
3SWbu0bjs3JAV5S0stFz92NyrHKHJvXVTQ8uruS1Wfp667oQjFj2Ymro7kYSUnW0pzbgPsLiRuUf
70ht9+iL0TgF78bIlrhJLXh9st+MBknLzm3UZrQOTT0w/xnr2MNcIsXJ8p2vuXZ2WYshw03Di7DF
laChwxmq5PVwDDjkBRtfGuXaTe8a51gHfxhb2PySbvVItOWd3tU28QurfCtTH3fh3Yr37qIbroMU
LT9z7IH+vQwokDK/DIH7qfDt00jX3AqonnEO2nqrWi3X5V93kV8RwRQFJukE3Uel/aVna84Pn3ue
8h0MVgFoRSPh6xGZpVZUrBIcWL2gHpDbKWHcyeSBgNWj57P7JMx2m4OrcJofis/OepHLhCVGbmhI
dk9lMu5aVVdXE0ZiGvAupW79NsJNdCfzJt1SE8encBhFLJa+sd90WOlYkeCDefBKMnFZZ3IruLpG
7kRhWLSRGUd5ae1tATnUQJLdDD7ngaTipyfoICVOePe9+dc0njfUfdOmywa8bmABGWYKldl9sDrz
aC3pvnKTLgocEMraxhQXFBM0Vp5sBPqobglicscEZzncN1TqwLLmzn9J6Obe1jXOn4CWC9lhJ5s5
VB558rwhsOCemmgcnb1s53bJdghQvKsuvfd44wpoQLCAkDLAh/7wginAmkVt2U+2FCsn3Clz+a2q
YRuP8582D/auldvsNmR5+vtL1Ru0TjECoXoY5zpFVbZD9gouwRRXuQdeYaSrLD2GIyhl2XcI16Zz
bev+o5DJ74rhn3HZBBdr9HAB9NFxpDqjeT7bime+bX5Q8bhlnrABJTX+g5mJn+Ggln2cwxrIPZ8+
+f49r8zhU1lAdspx2/jUZWPg/s6UtLaendAD2bXIFSF5OeBhxE2y2QGG1lsXbLgXY4L1gM/Mv7Sj
9aU4l0SmqTEmjkn7akuXZEVjohno5mAv6keJQxwmGR0pFqgGjHQVyHGav/hpVNtQ+9YxpLWSjYBS
U0RnWwY8oaeLzOX+j8iMFEC54FGW82Vsk+TUdMQuUfGS098/0m1Mo/RHnrf9yQvGkMm8afahV8kN
GZFLnxoIAbYMjxZkiyJ0jvMobmWVov6rtqD23rNfxC2k6O/SwsO9NPz8uI9mxR8rTGuyX93KnGx1
aUM8ZolpTgesm49iFN1zVnKmbd6qxRS/HXudO8FCOeIwHhcWvFGS6WpvpjE35DFYzhS6UUVrEu/+
Hge7uUx5v09liOFvlm40mowxKq/m9ZT6PqC2aZ+J0bnEMZlGIyyu3XAaKZ4FMc55NJ7u96qMOOrM
T+YatAamkz42aOnz1+morRchPBrPxzXJX+dS+huTl0Kggu6U1lnhkYSPknt7QSfCljN1fWwGijbY
HhpnSsqp1rk33IVT8WBnVHijdshX9MsZ6m4183tcD7ynOn7QyIMYfRGPuJyM3OoPdmFTS2ZX/ORR
r7DEiCirMbDXKQsJyL17jqP1C04NqPe6MM8Q3nM8sOPZw73wOVr9hw7oCKOEMtt5JUEX7eTTRqlC
bGPLGHc42ekWypaQvphijBRdYGVZ22e1TFs/40bDX30SOMZuXap/+/giLh91b29ob1uulihnrFl8
BZ71zktgMdKl2Bk9gQ3MH8aXQsoP1xTjhvK6mlTpbOJ3HOAkNUzifiVP1gSpRozcEyoneEhKqp48
8vq8d3nV7nAsAsUnEGPm0r9vBnlU2vRxcoJ5DEdhsgkpsVrVWIb6xRxvRTo8Z7lbc7QWAr1GnHuM
eUfHde3H3PLnLUwWUPVxto+FhPJhugwhjfOhswLXR6afSwwxr63ZIp9WLN3C+z48J+eax93P1KRI
WSl9sUzk5MJi8WaEd5vjFExRIxaIRzMGdw24ZZ3CWVstjUNzey2th9zJv2JsqQ8DTTtXRSB8bI3+
EMbBg9Vb/gVWiGgo/E2o3hyKYjjgzJyOTs9yLZntcD02M4hT2CdOMj4Fi5q39IsbaOiJfUBS3pbt
KA8+WR5UvlE/FmVwlTS6bd1pCl8zcF5TOpVskvp629Ftfqk8IlaViWBT8eQJ75cJwsW0Hvpcw15J
nVNzd08XnaB3DJitLTdGoNJT3NkdAQql4NznWLUDySzVdz+4BYF5aSzMRtpzDoakrEWW/m5WRXUU
lSUuLW1+m8oRwISX0DxJw20Oxv0bRnFtWDJzXk5LeEaixePbc9qmkHGziMTh59kVV8sNbqXAT9nM
fXCZ0o7wteqaPRs54xgIzKA67d6t3rS+ETyZHWW2CRtBIFhK7Djz4NBHZsEtKMLfXQ1cc/GxZflN
3D4kDbgrZ5kPtCaNV69dgjO58vXkFPpdlIW9ETPSbiIalE6X5Fg5FVsnGQjnteUnjZYFgES1s5pJ
JZwwO56GrJsq2gveWaYw+9gUGlhZdg4MDJw0Jz91IULIJhB5vqk6V+DYK4vTxFTYZhqHnuXM525Q
+JkS/5KCej5K3bpHTj+7egH23IiQDRguxvUyf7FURw6063mHcsMhR8xUaM7Zir0eU+eYPzuq9fbS
5SM2wyVipAXEGygq6BdzY2ZgQ2qRVZ9s3yd7M2v9EHfptEWJfw0LVz4FQYp/M/tk8G92tl+6W4Ir
1aav9IWOxOJpdi45qvBiPhRUncZmOwB4RB1IFyvfF6Iyrz2rKHyPbtQUajwN8cQUSfHzxNq7gZiN
6EtrtVuzzBix2VaMq69NTk9FKIwzkzZvUzfd3eHrhDpQkiujOrllknxQAosLvLFf86Syr/cSnVUJ
+vkDBsnZHTyELVniE+/xQTaOb55qSiOTfsnZrDWHUC/Tho48H9v6MFwXv3VPCe61Ycq5SZH8iORc
tNsx56fvlEN1gBeIrbUrb8Qa1XtZvivyDHmX6yeLKa9g/DsW9Kht3YqngYqRs1yCJ/u8LOUmzsJ6
ny4eH59ElrfGRtQMiR/YfSevOZ1sRHgtvB5xcrX75g0xrHl0xAKpivPgUSbtozJsZnP0o6e6IkFq
Jb2zo63a3Zp2+DTyqvaSCAO8sCbY3xeisGqhOxojIxH61EuMt5GVnP/AQxsPoJbdu29kDws23BHC
XDL/on58eHHZQAdt9tougNVZjaKcjZeUsWAtEkAfdV5udLsYp1TAAmB9s5pTAeaDBEni6Juuiq3l
AoFSQaK2GWObaxXLprNhO3cAwXXlMLeq+xG63vradHdClEk0KsHjs6HpHrsw5pWTREEMlglcdYjN
1kpBbTqy3E2dNI8hyzhs+sl0TPxlmw3muzVB9Ypjo470gE+ogjG58idonQxzrEzdumaz9qwb2Jp5
+lJnidwUNDHBUx3NvYPytPJyYVx4/Tg2C8DapT3GF+sd13t6DrrqWqfMi8PUu1u8vxxcSTet265w
Vq20n+YmF4fSJt5Y88FZV4H3mS84vWZ7bNfShxnQeSRbdAOCyu6D1cKE92Tog9nlPSZpYOVAre6e
1n495tO2KoQ6jHiU1llFz2tgWofJbFf4Cpyrh+5/wBPJxF7C2zNC/4B12X7Ias+hZ87vtybb3Iu3
sd0+iChUmte2V2dXpZZ5829MZXfL2H8FW30HoYHIMKsdMjgBDRW47f47MwKkYj+UmdNvrLj8YTNg
lLaB76CuzuFkX/F7Pbdm8zECaapo25lT53GZja+mrLBScks/a04RItRPJsT1iaFoNTbpz2Bx9s7g
X++ODz/O7/5u+YejHc4O9Y/akf+RVPzP+J3//QKoyAhoOzCFQ1fGP7+AgrpaWcCG33Bl3oCCn+PY
649ZoTj+zW+5mT9Oblf8Gy+ead7Tif/6voXW3Ycn+Hfd8F+seHO3aGtcQM1UXfxGQu1O+NTB2qpt
fRhCSg7ccfg0Uno6yxQBsLCQHmpScq8GNjWJ9ODpi8qs29D31Ych9Aty+wqym7edDIwA2rjQ2wo0
sVhuIJ6CSOa43fWJ0j+P9T/OnYFTCX66BP8H3hsO+XTkGIDa4dnndydDro15y7qw7MAzjplvRzrA
4Qez2VijsP6qJenwNgsucYurCRvymAAfzEbcYDzb03pj2/rWYS6szS8cMcdJVDQe2RQduXBHKwB3
NkhZDhul3AnDJqMh96FJKU6e/enG5LczuddcFfVKWV+0nN8y5d6KWD+6bk0e0PqmQ/Oh6byXLlne
XNKKcygPecu/0YbGyzLHJ5Ek+x6442rq8kts27smEXuKYG80tqOL5q/J41iNGO3Ucyqrm1fi8hpJ
37FPCnNvy1rz0R8M+0Ab7bYpSme3iLaNmikA+l941j7MsFVTywyqfiIlmg3Z/JEVKQYiOmLNCr2O
MIBBMZB51xQwrgeYxjfgboJTVWyMuwf577X4/4PQ/74NzcPXagkMKxhtAsu8UzL+Z3vxOk3RYL6a
rz77X89f8mf6lUOlo6Hnv7uN7/0z/9fX/Ecw2vsP2DiYaf+JZO87/+GS7CXhbAWO6bPd/T++Y3p4
PBgdmIL5inybgm/vH75jM/wPTMwcWC2symGI1vD/4jvG9v4vtxWYfFZIYxqdM0HgieBfjMddSN+T
QYn2tkzHduf4Mddo4O3H2vM2tTXKx6kjTWyzsLzKPjv1fvXEKMhjOZftyV3iPxPNLR+L04Ppwsxy
mdCQo7SPj3Pp9OsB/RJfWGwx/uEaICSZ4dQo4YA5R6JTvwkmtFcXJWsLDPHaeRxWarNlbVmkOEzq
n9qC4cS9so7E6N7GIg6PBaBN5si5PXq+yxgNBYMIAgSIXnJfwWi0ycuR7WGrXsXUw+gyiIk1KY6v
cPqyVEc39OJfixDclTIrSk0Mi5xItqC6moqDlF02zBzy5CU9QJmybdbeYrypIQlP5NeCfXyPENh4
/bC0Zj2+1PE1cBKXLmaO5HHTP9pugrQRQ91Na8+63EvC163iCcHxAnu0JsUBa52Q0Ml35MlgeRAP
ei9GXCjTQLF1aSfU2eiXgMFnnqo3+hCLS27gDDOzJNml8T2Iy3RAMq5c9SEKhmumW5Tg73AhAQUx
il0QFtlhePawo6JuT99Jhss0TFq9LRIDDm/xm6PsstIZ1SwhtLCT1iWIRaYcYXC7YmTZd0VWUpYT
P6dlceA1hFEsW/jZjlFEY1E1j5LDH9MMTXBtFsdb31R7bfi/x86Gpj7ei1V4IjRXDdQeNw0rBsKR
hNlCoz4oNoFr30JKrmTe7rRcqITR/XPHaY3tfuhtBisYdyy/HuLW0K8ukcotcYgZRZjvAVAw9m/0
FtKZZExIBMlowA+xkqNk9Eutr3qYbCQBZexoJ2xQOzWJbmOUZ1pS2YJXpEMwvMFCDsInRJE6CpqA
6HqsjnMcwjoOeme1GMtbzCxxXFLjcQnVE9ZP/G9D1a+xD5j4njp3U0/wTYsC23fQt99zJagnZ+/S
3PuJuvop9jiPNp4ELY4Y0/S+YIdWKZyPprnynRrmTS04eqfXAinrmE6abDz10JHXiLutO9mmqbpU
hfEDO7oLvpjJlQP2not2N2feU26IVxCLQ1RBgHH74UK/ut5YJuICAc5vT8Z88Ln/9Kf8bldwUMZZ
yMTGbwu9KGqX8eJNeOKEct89M3xvQzghQfBawHll0Thx2cbxwMutsb8477iIf6AE3Tqb8orS2i1c
lwnVC2tqB3I6JtLHyWfJpBzioE2yDVP/hXTUvSsJj7ivnOrUCufnVLe4VzqgtkQrwsj0ST20jvfH
N6r6Uups2ICcauiqRq0PXP2ouFzdu8Ugh9eSKUh9c4ZhsxU85bODHbR/Q95vsSCcbtviO+ma/pPO
+jCiC5KaIa5HDmqmxtrFS7WrtI2of0+32lGYNGUVsqzomt3ikoz2MEjsjHH5k/TkPhGFVjH4GxTP
dtmYMR/mpT7rvzE6jdZeJuhU2TLmOyPvuQxMcF+pvtA1Oaw97GJblgrweLLRPAZp+lOZ+Kjbpkuu
deg/V7GLOFjVz/VYdVykeXcCJfm0LCTD/YpgXUI4azM2TE96yOEBLwZGGCxJd54fU5yNa96S3zhG
TWK7co+yXsDj6r8dYMjbbgkLnGfDzDEXxqMK+hipT35zG6GRIu2tiGH1PSiM9zrBuLaE3sWU3ZtS
GU7pYLilacFFkWPNj0MSzxl+lnVFkH2rDINENmHFA8Uny74bxANGP24l9DAUMkSlDgRJYx4j4eB8
4o/V27RPF7oKywG/YAwdDFeFxAiZBerVzWOwigktQXPbqZVBovwUVzRZDV23Dwdz18XV6+K1P0pr
QS03L+NEo6F9/1QvCbL/qFxu3r46tIqypk5mvFka76C1aLFpMtgEoRh+mUbbX3FKQ7KYLDKJgIAK
MYmTP2ZHb5LNxijtTSyDQ27EbC3ijG2imd9EYYbcjmnLMtCCdrPIh3s9t953mSEfBIzVnSuFfbHj
jHuKTtp967mfOigujly8Q4ntdjQyd5P38IRyC/JA24h+7eQoYWWeRlPf3WRrfxhJDxZYEXkh39ty
P16eCgnZNg+Wi2lMD2oYDp01/uyB+a6JOQxQfsSwpuw+5SjqO6vQ8NIodJL3Xi1M1z2tFllGGrfR
W3wJKNZFfu6VF2z49xdKwigyd/Barn2djFGQJp+DGExqO6FPhRYuy+Ku1+E1mwkfctdO3rE/PCwu
Nn5zLmm58G+Aeex9rEe9JintbxD7MRfPbhQWhebbCT/odfDW/HPV2szDiUfy3SoXe9/oKhx3wxn0
vFbJI0b6mGgQAVQLLMgxoVVnYyrcPSUGlj2WeJ9MTIVGZtKYQtZn1ZowryY3d56mYHyUk0Nsrsym
TVcLycvr0z0Fwzb82YWMqmgJfpugtGraEPf9MKeRFfrOXjhG+WhW+QQuEpnYc2J3jzhwIPrPZiQc
n0U2/q6JwvOJcv8UE+SMMSdG2PUav4tmgxHHNSpHbITR1Iz1o4OXH5mdEL6xhMa+TEyCPkvsoAZV
aQREg4lBta/sLMyN6MwXKawv00pe2oKedXfEwOK2K77QW+yk345LVxspDucsauMTtbRbZ540uWCJ
WIYsfjkUFV+hTwwVb2+xSbFsbYSo8eTPNAdiUON8bD2b7nL0cBS2DRVm1uIUu5mQ8qJxUWYkT1fS
Dl5Ls5E3h9QHUsTPWHHd2bSUQXtsV4Uwv13RHJ0B1jYbn0vS4qwChLwdzHj86bu5fSUWl0ST4rgC
loGVs6+6La5XbIaVc8N/RV97j5qJo+/TCdmJNIX8EQ++2mNlwOVINUJUlvrPnAOgygy7PsOgAGGV
oQ6hYLUbmfjjSWbdB3PjDysPoRSPOPSNes423jA4uzwxbTgGnNu0g2w/0Rhz6SmbqJHjvWHXJhC2
mdewyfl3j39tjLimvHJFJpOLweobtg/eUxC3021J6nSrWEfvSIaSMAvLJapVnR5VgzWn8Y1nrFH3
ypnwQ+Fw34MjwEk3W8+56WBf6WtrjXIarHiA1URwLexAC/ppUr6ng0EElq5av7S/p9ikkxIv2zbP
8AiHvb8t0uXFCZdr6zcToU8LQVFMa4yOL93k/orDiQRYO/N3PSdg+8s+cp7SYu9zYd5r1YCg+3jf
MVKsWBgs6yQc9w2r/40x47BZPC12hmimA6l2bw2Emwh4Iu/20RDMq+M0UZ+IH0ARrHVf+NVKkZSO
lhKwRtO0n7YA4ulUxVuDe0YZclh5iX4whiXczcYMfJ6R88lsfHLtWTbsTfTyx8VrUIjn7IeKJ2RI
r+9oLoDxVut8/HACQ+9RJSDstuWbNepx3xq0SwCz9/F32cOO5z6xwdlKDrWPGNC1kgyBO5IY9+m+
Tlz0nKpq8z1P+XbXswNfBSOhciP2Kf2wgvySZiFeBVWWv1yXNlwj8/01De3h2WOXu2cuxbRXjwHB
b+ZUPXDObmYWuMndoREjGa6mWnyiqspLO4XvnHPSNSp8s5q7CZwH4awtXKVnnWXh3vOpz006VbEo
8h552spVnDr21sGxTkAwVl9BkhmPEA+RKUVw+k/uzmxHeuRK0q8yL8ACnYs7edmxR66R+3JD5Mqd
dO50Pn1/UZIaknp6BgIGg0YDulCV9GdVZjLofo6Zfca1KNl0MrqpuU01HvGGSmG+a+ZHU8XRrmjt
X9ZmHteY5aAMr8IwfsMj/SaW+mIYESfTYLl0vMVfxU1AcaG02N6YyIJ+Qf7G03pBph3xrrADXekU
zQGD2iaVtXXZjpjbRUxfVlwkNGzkXIu1kfDgh37LSo5G7Hz291Mb41TmUwE4SL4lITlOwycZqo3/
l43W/4Plw3+TBDKT8t+j06RkYWDj/wMFA5rPBfn7X28MVh9V/FHU7c//uh/aj+L/+pX+uidQf5w/
xL7AnnsmobkM438FqKk/CPRLof6h8u7PeHIAWY2NgOsDN2MV+bc1ASw2SbaLpDP0QAe3xb+yJvC9
f97a8t3DYDv/x3ds1zuX+/391ralg4ewhyO2daBYgJNp3CTtiGDYMXuBlKj2DSu9p2aeYjphTLg2
qrkh3UetiGwuE80sSXgYh1EHUsZIQQNOibrRFQG9Ryggm/jcxVEE3OzjCb8nNu5gLbP5zm89jeXC
y7hH62kHHGTTxDXSi1N/Wx2pY5/tAED5jBuhnd7Zs9mqvHquPQOam3G6dkxIVfl8WbACB35UbFIj
iOoXEuk5y741RbXccLv1krW/1DBVaz3HH2VJ3klldLwUnUXUk5CsK+hF8waXP7VwseOsJ6rvH7k3
2HjFRuo/6Qwp3OKKV3K6XSgvT0mbkWaYq7Oi8rXQSLCSffvqacMG2x0nnPbttu5twkFnw0Bp3dhj
R7+4GwLV0J+VLLagj/I1SyRaN4f5rvRKNrwDxzUHMvGD8lpk9be3BG9LoPMH0YKEHGtg6ZnttZiN
AdnoPqxoZbK5gMsMbl1EdE/59QkXW81NTnv7dgGUiYvgysIrvsN0TOBQyHHlLVZ0jh5TllGV333a
PswpMlHhp91+WKxmFaPH069EpyjZg0uhB4yyARXNKwirFo7g5bx9Dx/Ir27CbmoumprAGlFdpLag
hFw9kzTsCzphxyb5TtrlY0qbnzZUzS4JsaXDXzvVRXyKi/6u8J0re8TbLIeX1MGUzxCD5JJaRNHI
DvkVtgMvmL/dPw2dTnMqB8/BKpM8ZTOo0ALgAhkVRD49fok5/qWTfd+H85ei80NHIcGdZYH14TUv
qgo/bEPGAj/fvugjuUoIpfLAh599e64xUOowl0we4AotnksJ2j3NjnYf0aVC1qtlxetmUlyoFH9T
Hw5yO1ZgyjHAHIjSU8HHh2zVl/z8bEUcLiPptO4q/9Y29m2CeAsiZQbTZRhGExo9soxKqAC3AGIk
f5C1IMGfkUAmWvAam1twBEzDdT7m6BYjJqk4c1+5z8Qr1cwb1iBIWHECSqYb9q1rLK6SPsfKCKIj
T2KAbd1d3OtDi+N3ZXJaFRFuQ8Az+UbCFUpsFa+LvrdvvYLrAnBFh6ee/ZfpkMkBp2geAG5xs86c
je+lp8xLBozPzcKvfDQXmADBETqQPjsW/PzWRL1bMn2mi6aX/uRcVyE0+bp9Dub2BfYPbBiVvFph
l+PRH1G5apWvHDd87xzrWYmUVGxJawEXm+BgwtrbyqXDG54Xj1FsvbVnzRKAD25F1X04tBCtuFc7
27DSfOFq/M4GfaURB4OmOS3O8t7N1rJDRgANQFADknVAl0+r74qQqoFER9OuLpy7HCddFahf8Pr2
unbar6qgWqSo8Op3ze3QpCBLgMTxaOAMdpyzkpfBEkCX3wJMmW79bJk29VxyHYEjm4Tp0zD67m5C
hWTHQlgibQc+ZG4GoPUMu1Oj3b5zDA349/jLWaDKoFvcVzY+C6PkeRyYXy1cFytvCK+SwAov7WAI
LkRin62bzf0y4BGztfuL65hLnnTEHsf1L2riVWv779iT1yW7K0yw96Zqwy2OHWJJZXiP3Icpr2wJ
r81lzSvDoukHaXmDReCijMqL0on0umqBD2VDCS9z9CrckoHYiNl7sx1CiI6H8u1BqqRwoMehbWNq
LFiWxtP46vhuBprbfUwG8JaQCW8A4mB5UU22WxCsbhNrFrupxaZb6qDjVjPc43yDx3eexEd+LXus
lFSvoEvvhOm/K1h6qyAS3SmPQetxCXtMaG3kx5pcZNnIKluB2OtG6yeheFw33bPtyvuln16sgHYg
dtzX/MVHzLSFFJY92wtBmUEMz7094glibXUru+aAPjtQTsxVe67Mg7LoAuyK6Npf+GTrrKCZoobK
R7HjxSgiwuh+9oiz7Z0RTa8YRF+d2n5oca5BAhT0xyT+VyyBI8JOw2WCnh0sR6uzTpyqWyVmRUtX
zm+/G3B8OtEUXiwOiwxa6iWusmm8JCaRbIOk/1ocFKwku/fyOtubEaOTtrJ623NhW6WkIDts6H3F
bjE8B0v8AR6axt3RTvNFhN1ZzvMTjeE8T4q5Nmsj6q6j8TZO889eM2bXc7QxE9v60enldp4l5V/t
RJaDqQ+aYrnyJutVBhznJaJXCR2wD3FwDcF10CxfZeo2wOeqV79LX8ouLjdBW6IETuNjbPO+9oOe
7UqgaNWA9j/2r4Je+7UqmW+ivn2gJulOls29Z/fOnnAxUMwJeodKP0oJ/pqAyzpqqNGGEHiQltOu
TIM3Ly7NtDOSqliasc+SQPrmcLat8Ch9sYi+7ciVBIX1krpLs3ZmTizpmhZ2JkVw3ASCdc1uEytu
XB40Iy5HZfNJjPR7cDhAPNqpqcyhz06eRxQiuyxzvXLX1dVzKuOJbgkerM7f5EUZXo21c58bCF0W
fIM1y2aQ3AuC98L0KXat6veNWvZZRO0vMbn9WMU4BAv6gzSkcMRn6wLRYqFvlBfegpVjklh1vUrh
CXMwfbMqIsHsOj+yCsajG8JV5NnBhsgBs65GtgGeKvOtj3PyDCL9lDnVb5IvSQDShl4QUD7nBeNG
9Xg0Mz/5+v8rLf73nAFE4JI+5BbuSWkL/0zx+a9ngFP7YT7i9iP7x9v//+Zr/JVQ5EAoAmB3tkaH
wrMlA8hfbv+B+ANzNJo/RKN/GgEc/w/oQ5iBubKjgwmPkeGvI4Dj/YHiCInRcXxHhMpR/8oIwKTx
T0rh+avjfggDMM2+ouPgH0cAHRC4HPMQAutsbss2X679EhyLnb8Ojd1hbefiEKj+zifS5U3i5Og8
3HWs9IiMgXoz1P/0pgmZ6OECQYR/TuIOWO60T9qG12dRhdhAYYtUVbIu9HAlFmDiqR18DTZygxIn
uyCbhhkTaaJOt21MAU8S4K1OSf+0SYNkby569+zKSUnFSj+/q6T6zsbwHpP9qVGSreQSs9HPAWFY
htHEWZ4mwjJbYRO+Kc2tavtd2+JAJzVBE1fWXxazmG+ac1vc5HgAzv3s/FLzGRfQM2nOHaPDAtdy
26bTk7adzzJKiYLipvXJktBbbN3mIw3gbfKeCfizXJke2SveNaPDcmwUV7arYSk2VLUSKrszDrdj
AXZsVXQBAMoov3KE9VjYBNytQV2GUfwznf/EIGxklTR1t84INpXejpcugSlkD3zwEXnw6Qqmfy9C
M9AOr0lEzuayMf61ElzwJUtMDMtNtcLOCVspn56bxf1IC95BlAuiVTbhjvdEQWUJSEvLJoBgz0V5
oFaxxderna2nivAgfNd6TLJxvF8s/nGzbU1rY6L7Ch6haLzfJQJXi0xZ3OvCus2K/hGmy7ux/Hel
rYdhjq/GTDHT1eW5RRhdbdRfQ8+3MLMgDVIQytZ0HyoSvbSxXsdUm648zaw0Nu45kLncZFb23mtK
pCwZf/l9ku7hIVHGwlavsQMK8uanwgboG5FJ3tnugsbq289s057UKLGPc6PHnPfcjw2XzcicUtUE
O8vVl0uldsC7j1aPfcbj54/L2NzySP446fIhAmw4o/8AArVnm1pcwRX/GXjNckjlNkYWOscjnOaY
qB5K2F5UmxJkbKdmYcHaM5AZ6xZ+NvumYTaQTMiHNhZtx3ZjDl4M5RkhEz3P97+kmx2TRFxXbX85
OykTrAi3uZV/dtZgDlaM17u0mMgtnZo1nFmxsSp6tBsmX5K3L2PBXa/BfbPJGx2srHr4UGraO5NF
O3SFWNon4Zsvm5kqZQymo8IGGkXO50L2cTUEzbfPo7IOZ3S0eTDX9eT86rBuv1MrxZZV8HsZnQfX
TCeFnXwiR75uRfrqWwP3OVjpWQn5K1J9SVCIqyRXghtgppexxc8z7fSJdkmayRoEurGUH/Giwwsb
fBgE4HrbTf51HOJP5XaFdhcMDpiFdkc+5bWvEzo0vAVWSpO8VIYIMcml8WzDduVIaV1d3cH1lKuu
dmLSG3rY0nZDosGOkg2ZDEIPy3yX1zjnVKB/gmW4XIrk1dTVC7nJyyCNMCGBIVh7YAaYc+dnlH+2
mAHM4lTIZp2F8jauoLU2S0xlkXZ3lsFyOTXZq7MsNMQVzguonXYDRoNNO7YtLnruRQLVmgbRnpRZ
RSIB1CSZ2ty+4Qd0h+Ns3nlV/6MD064AA+JjlsRBIW7sRYPpFEfA4jok8uClEJI5zhashHKeaUeX
zlqdORdzSr94PoRPIX5R8g9s6G2HUjRBAbrR7lr2bgDLt/wdRObgS5Qpfnu5SypvY+S8DTBdpS6C
esUPcG+ZFKGfqMW696afYFZnHZe/Nc5wyLLyxkmiW5a25UWbnikArHP4/s+oA6iXg+9qdsMW8vbY
+1RTDq/AoD9q422tHMshO5tbuy/ZTnMdYuBd9zohLGw6bj64mPGr+U9idK77Vp9CZJzzxx8KOHlc
YGDAlqJxYI2jEGx4v+BGRyvDJ4bn74YajMdOjtslqr+p3TqNWPK58MbpPoADzFCEDpDQgAdYOA3I
RZO5iom+dqFjb+ze2gWpCYlMcTHkD8UbrebHeYbSCJqxuBiLpNslJHR3VWef4RyjXOVpcitdNIU4
qG+nuH5pqr64G4f4chkIa0bVZ1zPe/b803rUtPyyibdMe6XNQC5sMmRBydZQ/3rVlNkXaID7RBO2
Ve0JvHDB+wGOfD23v9pU71xO9sq3Xv1eeTvHyXz0h3xn26iixrtPK6YszWxNqTF5rMYAGZ3yu0no
LxWIm9Isj2bmkhoH89ER82tpEdApjU3MHfrHQPFmb94y/NtA7XrqgRlkGj4/TILMWI1XbX12JNuA
6oCNGnxv5xHqI+xPgmgKXX+riwWcWGddpUlmHZ2pkCtTNM5XIFu5nxrWgnnMQOYbKNf9IO9prK23
9dD69PZG36Ho5rXow/omVda33w7ekVVCi0eu+gjByfD6Avzr5+axWYoZ6PEZ1jHaBPxyr7hdCnZN
VUOzW1viGe2Zs2n8dm/LynvuxoLPnT4ECV0IeE85cvBsm57MphUPJeljNn1Lg+QbDFywia+Dwyok
abgmh51WygpFyiBLRp05N5ZUzNZcO2JzXSk9HBu2dHyGx10Ju3QlCibwuEmm9RATvrCWYE23xIsi
hOjNHiO/y7GK3QRwgReQrU3qnQ4BZzszS86uN0ABQb5deYP1gNaLcAjydc6Co7HZeE79yA4gLTc9
THAgaVvHgeAv4pH45GK7Kx4e73qMzmEuZ94PjYr2noHiVNcGCJRVfhUwHKbIi6H+Zu/lmU7iYL8F
CH2IeO9zFJBlxEMO1cJlmA5UhlmIAKHI1FXcYP8BUNZiKgl452aFfCCixGRuwabJkmvw9fOW4MZV
FmTBLpa4nGiX4eOcsbBKcQGAXeaIaCcFQ3q59xU0pRKiKpHQ6oKrGW8Q1ojb0QRyPTZQQSKXN1fm
E42f8QrZ0OH8KYUnq9Xr0rTdwbFqJsoMB7RWototMazXsiBK5OT9XRX3eyEI2w3iniSQDbKifLNj
uhAxHt8BL3hNopkUYF3sh1ldjwmL2mgIh6PdDj8e9xKwXETEcmdXEnHcuGa2V82QboD1nUdEdNKZ
EEHb6BsC7qCL54T0vFDNXRiHoBVCwOJl198J2aYbDqyHcGCBPNkL41j5ifNMYmcLkUmdgU4NeNLd
RF+Gzgnv2QneWYo6nWboMXexOwjaYzvqwwyDZTfyr0Y6NrknrFNiVSM2RpUU1JB8Pej4RbcBouWk
XptiwEzhIKYaG9sdLi8A6b3/gKsPrZbSaZu8FYIiol8x2ndWLW/KL2D00dZt7uu4v1QxqOppab8r
MoaVXPg8EQ8Oi8wipqeugqy40Ev3OWT+UboRUer2IgzyNfurO2w8p6VoHrWXv3bNsLZi76Neistq
xPZxftj72jrGsYVHmwcO35aqMBiN6zLsjrXEPoATbgOR4zHp+DV7TSC2QVPc+GAKqECWD1Gf+Bu/
B/KdKp98ntdgQtLiJ0BeWDc5xlrj6emaEphyNUN2f/RLF6pxhdei9qy/9L79jxWxBAMiOhZClue5
Et7s/2mA/bcixeOa/NP4+p+/wl/Fq+APDLBKnHuF3EDyX/42vir1h6fIETKfYjWDlMtg+7f2n+AP
nK8K+4UK/zTIoiv9bXxVf/hK0CXEH8CoFfjhvzK+Snyx/+if51vHs69oR0PJcpX65/Yff5YIU9g9
wmS4sK32oV0Ij7Loe8ohYQKqzr+A2T6hiO/cJoh3AtJUh/ZQeWjFdp+ftGRZHMQ3Qqnbyqun3TwM
8W7Bxr0JI7w+eJr25G1AttfoDiW9BMnEewx1mE+SfMeAc9Z2ugaEPODaGN79O5abaEfknbpOP0k3
cGHc7RyHYIm4fzm62kMY19zoZi7AQC+tvEoOdG8BC/Vy8E2pT2DW9nFhUoHOrrO4Bd23obWo5xpO
UHSEp4Yt80pb7rVIhruwL2+Jr391jrm0hW1vZU7neF2Uzc1gvFfbWu5lPflbDsFnpw3tDRJ1TTRs
/oxFG+6bvj3WFpgcEC63RRHekMd6Cs38YckM2a6km8EkqCKtVoe+MyMjo85WadBxVjsUcIsK4ry0
Zwvg0cyhS7X5KiI7v5kgXQau2Tklr8GZfAu3Ks6VyVrqvZ8M7NqG5THV/oV0m4/RVzmOUfumsRc2
5r3uOYSDm9Er6PPw5VdoTdwbEB1OXhepK03q02j9Vk6KxIP/JmP/Zc5mdZCl9o5hP1Kf0lIn481z
Cjq/gbnS1l8FO0aIOvNx4eJ3dBzsI1xndH5R2c1uZMF67bfVXe2WrxSJsvGf0vDaG0cG8JFVKXHh
4sTVjaK23uMRGBaz0oBGWcXbuIaaTedSkYAJaDvjhGEXz7+xTHAvW9I6Cxu8GgGSNyGurU7s2Ta+
jCWpKN2B/OeWUZBqA68n+l3tcUHzcH6tZGd9o31e+g73d9pxgeK0QHtxjGhJRC3nyMKPtCfLxYE0
bNScAgXNH5uyOzkDO2iJzeKmHJLvvhtOQ+SdSPidlOVjIyk1XuDubqIQxNQ4XjO+G7sjdz+Jl7y0
9jx7ersUIKMYdkYOvjOwS6vzR4pLskZ94EoZiWxD/kE+TxIBYywgzWg7ey3CiAYY3V/6FHVY/oTV
rjZbZ2K3XZbXsuE6RZ/QY5UlP5BK7oDBoTjpsLsN5fBdEK09DFNk76zFi6lu4E7VplF19LLqLQx1
sPXCBt4+FRSQrlCguas/4MkmShcsn4AKXVjN1bVxQ9Yw+cF1wZOECKM3S1M9VVNzbQES2c52MlC6
wt7cTnE6UfR54Qf1Dw7NHKmaAshIzAOU0Lw/phMadrCU/UXOvmrtClKz4dC9DgksyxyZ7ywUAT3L
zuLPvQ8Lqlhm2tCL9pI12rxx8R6vswmbW1Zab3hfDyJ3D4KtMBh7DdlmERdCIdJO2ByneZ8XbcC/
GiXQ4/g5x93lyEm+y/IF1xCOk6WOQ1QE84BPFLRRH+I/8Y9Bhem9gha98uvqvcWrtg0ba+0E6kMm
51or2NrrrOcO5NCU0vjLe+wyWZTT9OSk4VURcOHJpvmXSwc3CwWbJD33yC8yUnt3WF7aprkQRbMx
cX2Bwfk6HKaDP8c1FbiL6DYRKh/2RDylGdi9LXnQQ2AJSkoGb8fakR8UlNjSX3hxLBVp4s7uafRq
rytPboWX0GFVkPScLTtg8GtvZ4vb4WRB/MXNRaGkfQbZ+vYrQIWUdF78uLCnhM1Nz4qIb+tKtCuI
+q99lvLqBE7R9L+zajde49/XH8Qjos2w8C5vCuvIpU7z5mkf5zr9TL04f+8Sbt8RtJndoMMrz05/
Ipv4nqPmPUJks1oK/8HvuIZUGIrXNEZcMa1ea9p9C58ekUXyYqpGcp3eQ9jk66it30a3/BQSdp/J
eDfIijxwEEJJhYu18kkCcUck8gc8DB4QBsiDl84YcQeSslNiuxvPKO5BruNu+pF1NJQdLMwTSB08
RdtKBdVqpOID1nP7OwzndaqG3Bm7P7UTUGw2BAU6a0HAXRzLJtf7EYz7ZvTE7+hwGe/bfl7TPnbf
DOJpGuO7XpS/li+3Cba2VRrR9hMN4qFrh3KVdNlX4uRm15juPQEmMs8cWiydso29WPdeFEdrCAzp
TpZxsHGnGbqvWfoVrvDyjPyD0BfSveOzys0H53e2MVyFGSp5VgGI8ep7Zed3waBesmZh+lH9rcrE
rd2NIwUKFbkP0e0gB332rjlgGEVdN3ovs2kTT0Jc4ibFAeWWeyK8mDicRx2xmAKRdDHG4JFnkYG6
zlkzqap+U4lk4MVLulZGv1g+5Xg2JRVbb2gJZ1Yj6nwJlC9d/OGrl96rp5D5KmfCg1biv4vy+MYY
bNrhqKf7hsqLLGIsSYOEDjPotHs3rrrbPLbhjwBk6QD4rXGg9hTusgqPo8+u1eAc4HoRVM9f8N8X
z/ADiLMP7T4E+RSPgHrhAPTO2WszxZ9IuJjuh3QvorHZW9gwV6DOqTxus1+RyTcN+Gbl2PIao2hK
TdbyxQ7A2wEBfaxEcDXQWbNK2nzGqN3V1zHP3p7nNTpviZuryY5J9hbsxBMI34Srm81s2vRZlbDg
gpJGqapl1rc5iK/TP3t5JAip9ikurWtDGHgdBt1nZKO6uxGLHnzdeFQqXsYdy72dcqLTEEcMqTNF
Ob1fkKMFT9AF3T5yMQ9zrFw6bXpB8oRl30AAYMr4fNUhGRK3ukeEoCaxEtcUlfDQ8yKfz6c/wzEr
o9R3NuSQwfQGVrWOlNqHYXWyAXzF5ME4JKfk6ETeU3VeCo7Bz1hzesmkujHUVGKRxw4o+z7BAauO
YHJQ2/BdKKv8HrEY8KqDu4ucdtvHor7sMueEHHmsz7MYa1ZkP3aNMLe98Bqfxab2AXqyPqEM6mLp
9DGiz4wXICxFUV3bqTqUIv8yjeKxkoIGtmWH7/OngEreZFG9MmO6L9PmUqf9wPIjS7dxAG0H5MxD
XHHJnJI6OrhMujxcuG7/vPT/T55xFPIcTdyYlejt4KL/X4t0/4ZA958GnH/+4/8x4AS+e7bnkRt0
/mLE+w93nucQIhS+gChGyu/vknzMPnbI5HG257koeKhqfxtw5B8KLdGh5pckNEnEf8miF/gYEP8h
IMyAowSdrqx9vHN3MLPd31v0+IlgwU+mYt+GsJ3AbI4XUarEy2ghM8VYd1n02cRJCUBxFyW7MDcF
TDRqPzOgDxcyyqDFQzZbV2P2RB6FkBGxn17RzOiDsQsICwVOmhxHGekDFG3nQA4aOC4EafZkIS47
xGkA/+jPwDvAD9m4ULIoaKh+psxsjQcwIQHRf9loDSsqq3BMQaoGQ3xps6gkJRiCiDfLnmhRvNOy
ewDQuOlbNgVemp2dtPEnJUcVFm74DH5m1tDA2fTK9puKzn7b+WTMjDNfzGfUyThiw+54aziRz+s8
AznrVpBWwDleLqwqW4+Az6T6b0NhLJogZpUAEWLjxBr8rEmeYrIr5PzqAvgBxuxAuhfKDm49d/wp
Qpt1RuqwGKS4Fbr0dpj52MV1cCes8LkfLC67Bv2nj4vL2R1jSC8TWYxalZtW8n2Hg1tuGjkziFbD
qcj0DR7Iy3jq9pnF9Qju97AxVnFZiuDUuwiNoYoul9R/5th4weZkeME7hlRhTdYmpnGxoD85ri4z
BRjfV2QZ0XW+4Yyx8ErhOYKNf1HnOHUQqjcS3pAJoxHmKvGleug/lnn6aMMwOGgE2lUG4QcLSnYg
vUHSwdecEsl3gbJF3puNN84s6x0/01Wm+Mf7Le/y0LVOydiyJYLjMccpppylmjfKamsC6mTtKp9g
J9EjzN6Y4VgTs7zRJBrGbWV4/Xr0VZICoWIj4YKfmUHwek79XV/7zbaxTHwc2EXvDHUpa2G4G8YJ
UoIS4s20cbFx8woFGDIR/sPikGUh1YVV99mEZb6WtUcSh5uXb9P8mJjyME/ub5IVx3kaXm2QQTx0
yc185g71nLCqkfUGdAfAthpjJIoxG2rZ31kK22Euym/KIax9XpuPpWporh3z357mAoyAp1G3/h7b
0xOMqwuHBx8PRjb9tC20Y2of0Jrmz8TK7G0OqHhD2DXehDQswPqvP+PGfXT6MSGcVPSEC9J8R3D5
Z+j67gQIND4NtbEfiIbWq4JVykb6k76rrOUku945xWGCBDJnBw/uA8jiIuq32PHKa6fWwXXPW2mv
XRuWWCaiRyGm4MuLaaMc8b7tS3IEUF9UvdWGaTMfvI4tNzjlBf7CNiDkmqx01FH0Ikpx6vCXHUqK
RHZQf+Mtfpxnt41fA8nGpBztFxt3pSvVa5KEUN8y8+rjo/gqE5+u8ADNu6jSJ8u29YMiJAvJ8pPh
eFg7vTj4ZeCvAheVIi0P9C3RPBBnx6nIxisIm+k+5N23bsqzySCl/C1f0vowR2l/aKXOjn7CDWOc
NW692drFxps25eR2qJYMp/RYkprrirdQpPkBjypy6gI6FTx4q312K5X32S6h2osKd9mSLBipRPhm
lcW3UvOw70j2rDGJffrN8i3nqdzZTp9srFGfL8lYEOq+YmECwpfSC/sMFHozuTQbwfJynWCT3WH5
TWmmxSXodHCLrSniem6KdMXj8IWV6nEZQ9TCUePin8C1TEUJBk9CsGZFlO3CdnlahqS/GG3nl7Xe
RTLieCLQbO9i5ecb10P0tlvv1sla0o3nyteKisxLz2VWj1Jp0RQVv1cDkBb4hfgSecthaEg8Jvvg
NEzI9v1kPUW6ztfTIIFA9+1u6qXYT7m4we/QbOywnXeCBuJ1FFjy6Eayogspf8HxTColdzDgurzZ
nMq0F0N41hZE8NV21Pq4iwtKpoGHldbDaz1E7PUTvF+zKNpD6OQcMudahUR1IxaPrrosSJtVHauj
suUT6OWWOkxuPm78BOoaKsIDGWrujxPFJZEvrF3mwc7pwexx5+J48BLvK5NFeOTVtgc5T+LcA+bj
FjlOKLPkq8nDUdlhBtRhkDzrc3SiCwCBFbLgle2y+3A9ikw02F3biy5Kj1JcJwP1jz0HbETb+cek
Hr71QvVgRtfoZrK9mHqGwtv5Yu4P4FSvuwDTBR/s7CaI2GoUCT2HRkc0gqcMZUtgV/QcTglAdnoI
XMtTJPI0v0jO8L2FdWLtL/xei7PlVJ5/uTzzN+j47aZTsdyaTtIxrNmfcSc9pIl5mTqDKa+xMSc3
n6VH8Gb6i2+0/x3tCGCWuFRMecqh33VMEwdpx/pG4qSQT9QI9UToKvSENdFhxp0KywKxpuJ+7NDO
UxtmVWrjMCbn9hbnrDi1r3Z66t+JR395mGwqf7zrp3mH1+0iXXAyzIN/lc/FU9FUb4CeR0b+5aa1
cpZToL95kdZmF5G52mtN1YB7/h/gblPzhH4SeRXx9ax4HySDk+2bLRF1DtTg3smpUmIy6vg/h6QR
PcaSAUI366/wyyrpys4x8/J5olOx5zcde8EdSm1D4UiLyOyFL7KtHh3sQ+vYhBY/PYJwROfGFZRc
6tQ8Du6gF1+Z0fA5KlFstYvakDURTLUFHt1CF2AwPJ79x8QkTjGNQUW1JKuFIpCB8RtWF1ZL3cwI
qEXMhkpNT21Yuyyn6tMYTRMCbvtbCBEBJQxuQHxxVIXFky/yZwGHkT0E/bpdtxmp77Rte99rjkc7
J+/eGhwpHc3o6dnPYBb94um5vC0n8v7s2InvNveWb+7/XO2AVaHlI4k/LSe5AazGVjjLr1NmL9+j
z1D5cBWjg1W67QbRFdYcu+yVsb33rB0wp7p3VDbb6yquewoOzhGt5iqb7H01uI9jA2EVm+vOxSE/
5OBpkzm4NOm8W8Lxp+unoym5aRDGoO8yV+hb/RavPaWGlddvZF+ardXEJxnT0TbiAHMcuKiGD+bK
KGHvBzOnaxLYl4mwT1WEGp/JOtyYPpsOQOk4AhocORSvUNc8kjtrgvq1R3Lf2sKQxeNgDduOOQ23
8rF0C8Yihw1D340vBBTIBZq826usoKcnTGJgExz0rPV+/eKMpCqKCf4Wkbdu8ek7iugzonCe7Fal
WVAMrnOUvpyuQ4Ibaxu/siMNaHszfKQx7rWub94GzZYva/GfdZZLsB4PgbFpm2Zrhs3Kh5uaoEKG
UNhxdixYEXDFOXHo7zOnybaAOjZOI6y123LRSliTXeKZn4kPgBfrIAtVs0vPlCaxYAL/PkDPYj/G
bS8T/mH2XO4FDWjUAGPeofGTj2EEUSxFF6w6As/4o9MvcjUA9quC51sEj7YGbSedGN8c1XOwh6oL
DClsTsq4vLE0FS96iInV94Q62VJR/Oc14jDOwVv379ydx47s2HqlX0XocfOC5KYF1HcQ3kekNxMi
M08mvds0m+TT6+MpCaq6UqtbQI96UAUcly6C26x/rW9VmrOSvocjb0h/mR3K3jA067Qf3/0QAkgp
nvOhfoqr/lFKr+a872GOglQouXdjQhgx70lpMUh1xdXX4mZF0fbNShyY6Zi+uoGvvJorhz2g8Bez
jx9NEVkL10XRZb3EOtxLuRlM62EIaAcRYUjxB7/dYHgiRhEsmK+AA+7ybezUoC+44AzivlHjCPWi
w9qTt2duTJzaM/8ntGdFBtuEhJ+2GKzc2reitU6pU99TMBJtbRl8TdM0F8GVDtEIMIZGg8Tt0yBa
2y3Jbb989pTLLqioJ80c2zo0Ldru0FjUULGAclCAHEbEE/Cn6j9Cu66hFA6omAOZU6WbrNhJ80MM
/lUnfbRzCqRk037PphAnljMlSMRsiW3msyVSXydqnnC3AzDkYTah20r/IXO9dycFnnjgNBDSCYKD
iMvdRJ0SI93BQl2AzUm2NqaPr/Z/So0Vy/KzB4G/g3JBwk3CKwdgdIhnhppsiKg981TXAVto3zlT
fJokSHyfH4jhc5/Ka5TSYthWjZ88pEn4q7Ms7ZeV+q9uaW7doP+mzDU+k4nVuX8IKrhsD90p6E9d
OU1PlrSqZdgH4Zukn4YvGyoflYVMUULzIfV45opIEMXpVA3gmnNiXUcPY8kZBHHl1IFpJKCB0Alm
e5POeQhuYdYhqjr6z2Vng9wb9L2cXXMFbnVpJ0+cz3AxWQ90L+7NlLRH0G36koNS0N7Qssi0eDPM
UH3BIm42Xph9+VyGLWe6ukaOsdSExsjbjc2oEQjJ6fn/M6nlz1KJwYiQYTKCxn8hr0gMOl/RR/ZP
uKF/fTd/GSb/+wf4Q2Dx0UpmGhFN1Sbvnz/FH30M0Iyx0ElwbfwlAmn6f8MuLTz8z3CUoKL9aYDs
/M2xsB4x8eWCMwcr/zsDZPEPA2RGZSg4FCkwNnedeYj9DwPkPGs6nRlRtzeALnD51rN6p4fcuvD6
Ynj0wWqT2WJYAHPEIWLB7cDrmdNUzomdg1xc3IHJYX1o3tWIwasLxPQs877itJQZ5pYlGpq2z1B3
WmlwhcMl/VBmxYG8qsgVB8KNlnYcGa9pJ+psUUVCmQdnsgbYkhibKC1pZUHIqo0bshucH7kmE4u8
SKbY49rwOwigUZpQcjxqZ1DxwUMpSoXfgi2RUS6ZqHEgcg0K1UluEQS/p5YuCxCyVFL9Sv3aPNiR
aveFE7ck07kvkDWkIG7ZgE0GBxXH1zTuoLoCKWre6tLRb7HlMXMohkE+zdaz79RNfI8omsp/aV4B
9U+JJLgOuSbeEjOIPvJYBauiA/WXW5VgCjraEbBS1+59QDt+SMmTA9i4oV7kJw4kcBOPNiwOS5ns
PZxQ1ng3lI324meu9VxYdX+tG2oRVspkRkj0WuypxPGWRWrDQCmqsn2AEKShqEJl3ztdR4SCPr0N
0dX2rTeN+BGcnvk8BUmAPZqxHRYsHN+L1CHDAlDYgGAXuTcXftuTgqEe49jMiyMWv+gt8Qqc0nnr
BCfeIgV8xY5QShj53WyFts5448OjLXRjHw2md7MHDyRGXvfYcgbcNDZ+YL52bK+5/hPF2MbXdej5
7Yr11bqnfszCucQR97UMU3y7FQUvgFxlUH9hlJtuhJIAAA0552gvqRSOzjo0XyTzyBNGixxLauXE
b7J0Eo8ZfxLGHJAtJtXSijk1Z7o2CoiqIRFzkKqMJgDRT7jbai9/gCBO+WVmlIOxjeMgxPjUDNUB
w2nWXkScMxCKxkovicp0FkBKq8JnwMVHdEtUKM1bJu7AvaXVhJ79ZGEr433dwLG9ekaCi3qND73x
N0nmRt4jFufkYWTPWkHIDkEOmvlVDs54HSqySJUR5B/RNPT7iuh680l0sDfoF/fCfjEacHNBV0BC
D7hbVnEpflBM6dJRBaWcHbAaNr8esAu2Jlkb5ibogF4WgcVtPwbYpdkhpweXavua/N48UxzIHZgJ
HlL4NOO9ExeSm+TA/XVhYn841ryzvtPcteYrZ3Of8oKvkx6qM+/Abt/PLZDGFGHKzEWl7emgY+iY
SnoX4Zssk4zIcM8IZz7HsMVUnX/2rNJY0PNTnzDdQf8M/PSLPGrPUL/IX2IwUxe91AnOtX7DLLlh
uslVc13RLv/YQEr+iALpripjqD+UssvXSGbXUgwB/X0JZamUsohdybX3hDTgrFmQwU5nrkA7YU/E
sPk5X97ffcF9bxnlev0u6RNb5X3T/8JyMq7IS+dXviAY670V45dJGsVIldFFCVB0ZQld0LurBUdS
EB5Hbjy9y27StVU4Jt47eEj5EwZe8ospZPAjuYgptN4RoYabdvbaa51PRUqU70u8f4xfAzo42ii8
mnZevChpEYOrhLvo7bT/CSJdsSoP0M3EUNxpftIw95MmN9c+2BajXYNjQZk9hMZQ7P2JuEmQ0w5Q
9k2Zo5nJ8mxZNBliWMXK7IhUe+ITKtD4rnGhaw9tGWczYEYM+RCEhr2ONf4wOIHYRAa9wa2BXuAI
wThxckndSr09mF6U/ALcNG50O9G4RjlpcQlG2lpw3Hk7Kqvttyoz9Kc60427SosLnTW+VizCbnwg
yzbtdQ0Ob2eUJdXCJsWkXlY8ZB7j+T8GPP9boCl4gb+MDv7D1ibm0cLXx31chM3/+h/G/8RIAxg9
K92924V5sCza0D9gdifPigMYtpFg214Oea/EJu4yTD+RiKgFyGa/TtAHmcbL3aLVDEWtCMuqRAvX
de62B3siebcgiJbdtU3t/8YAwsSvspFhb5LGlKhA8DEsrf2lMlc/t1xY0K41g+5JC242P5bwnSs1
zS+oupxatQqrPNr3sxem07bhOH1RQHdpvbKxS+eZLI+w/IKb7wqdZuTEefAil9ZuxpXE0VUMICct
EgSwBC4V6ZXPrOo7sRbQCteBGcZ7tLDmq9LbbDHlplx7ad2ShiXvju/Hrg2ULCJNFIdFPc7QpWOL
xljRHJVe59rF8Jya5Fi4Q1ZO8avKO+X2C6PVJa0rVIJo47vIQkTAYSo7tadTWFIfNOjAViI9pGWI
8pYGvE/QO1gZ3NZOcXtZuPsFSF9itTVkxoWEr8LVqaC7sB7Sr3J0sdq3gEIFNepkuzlffFocHDa6
KbI1RPZg7Up75uoYJKrN+UdSJZFBirToYPjp5dHCZ/MJ1yTe0nyRnlVvjVtyje6jYtJzrGqj3jam
QUMJvoPzjCpaotAXYMJ0lMJGczDuR+DYGXEhS+jp0ZrYRIaeZLbS5CXQBrV1UheYgG2oTV0aP/m8
G7m8JEeqK8RZ/t6oKLzmGDHvXsh+9VdlZWa3ZVOG1FMCUsCOakr7vvq9C7JDG6hCk2n8VL/3yawO
G1S23/snwySgCUPPyYAmGCM4pyMTXFv6g7b801kWuAAWleKfii6/lVAceBJI5/3Dg+MbhufAAgZr
4M8TwH/IxJWlrKMEyvreM5u+pUpPMUJq43K8NjTVPamytdZVg5q/gtPswMkNjddC9lRwMdVYS5II
vwxPcp3PrQxEYVAZTrZJW5tuCtMJdAiVyoEPjQbA+E5XbrWkt8GrMbLHRGgL+qf3dkdb6HWgUkkS
WpnUM4OF9N5PdFlxSFRJGZ6qePLO09Slt7a2FW5E7I8LPRGC0FP0W9etOIOhVOvscW7VM+0rfJpU
Y0XGiNRWTAtKUq3KCmt+i4djQItaoPINGHtc/+CPPaM8syPcxCMAgChonxUwYYPg1ER3MO6KJW8M
axP0PMiFgbeutCa4msqfxh0BAazc5NVUn211f7YGmOEk3HPYmOHOCH1s/UYxaZumMRnlhCUeCy3T
3MtYTXIH7BF1k9vYDRxjfCA7hhdEjetJSDRLPIOLkHR5jBetb3Z0fdqnOJfVzZOG80QkSWAaYEBZ
h268otENj4o+QqamAPvmqYrxz9TOx+AqF+D/+OxTzHk8nR06EPL7dxHyAWVXgl9rg9C877iJPlJT
6RCZC/j5WdSljsZoEscGyXCopRecmKA4N9QH50baSvtQZu08RxlVPkppaK11ON6VUS1/uGl0F9/K
0vhghk36y6LKGAGg6EO/+JXhcX7NLDifCy91fYvntbcv1cSAbOVmRsPS1AbUEjy4I66byzgvZcow
ZzlV7/P3yu4M4zB0PrMdnQNTtBIxrYW0Uxd8OndeWrUhnD54WGMy6qIWwcYerNEGSBqTeGp+r+UU
EGZ31u8Vvvq92NMEpC+aTEvvEfTZCHiDsSmQkWSDIBPNZuH93jjqchye1O/tpDLdiYdVTl1NscYY
Apll73F+b0Op5QV3QEanV8bd1jc/5m4HfrKFoiqoWBBVjdkrTcwcS7xp37pRBfV+8GJvWKvOKJ4d
mws6PW4WpUVOdx8mvv/agUt8dESZHOCHTedJS+mJF8TQHmwid3DZvfFosNwvYdkHc0l9ph+osemP
LIrAZJ207gClgIuxSFVtUVNCB4ySUrs2c8ojTfA1oyhoXjg/Kh+mVD3c4acKNn3Vafoy7RozWSk7
sbdpOg7vEDkowQq4G0QQMrz8Q6soky7G3CGEHlU9BZh5jzsm5xCsYwr0ifDn5syydNo4uY/p5Puo
GvBRhjUUp4QjCAtvYTbpYipmRVD5GaGFCMeMRSQNt5BwxV0ck0IABzD2ciUtJ6KHN44b+OlDO77r
ntQuSucNz9AWlhSVmG10r1lJfcYHo1YagcRfsAwRjnDSeC94emW7mKrI8x9dR49OZsPYcGkJPjI0
AglICuip+eZJmT9Ugy6fGFPZtCr0FkH/pJQYnWFl03aW19kP5oHiTR/7IVuVQY2K3/nNxA1TdGQn
BktFn2NSUl1Rtq7/DqLL/oJj1UxHRQa0OI4DjyepTRd4AmYbD3QW7kfajTW3p5exc9mKjWZnh4P2
RHVGdGvJzn9ykWmZKNkVYzGMUqiLMqdyu56vyjHhagYOKMVqmYdTMG6oG9QB69O/toz7xsoxkeXT
anAb/22gFOyn7awiWWSxM5e0sJYQHsloTKmnonubIiE+Q60Zm42V8C8ORaPi+4InygcC51LA0fiY
D6I8zGqKBoyWIGsVdvtA64lFuHnsfdkZxs2lVgwQGq2ovzeoPb36qTdG3Kjgk62AybXHRiY+leiB
fz+rzRdrkliqR1m168IUjlhLPUBXKKAUxOvcY+qNqOUnHxLhdStolFKrxLb5PIPBrsWCnYiVw9sT
UromkHFh3DBDzNwM0phIUoopWdKQKxkOdjQHkvLE85fLYp0MMRpsXYywlnhpBgwjSV6szLQLHoug
Ld7TejZGxVGd4fqAUuYt1cDv4K0DpbYyNSHeACdMb9Vg4qKtRfMzkMBhFN26WU0DXRI+G4NO01iS
1UlBhEej6q3pKDgAyxoyf1d0OOHXo50mOE9dgE/S7zQkTYij6lL4kbymRk3BDe5G8lqWaiKCziqE
0mlKXVzqLJiPp4PI9iEdJv526nwG+aY5lu6Vxt+xW03W7PjiDGode0LjGBX08qIbOO6U78KDQ+NU
BNuJLY/rOdESYjHWhlsuzGhr4P17dgWtyCGiwEjGZgCBgc0NVYVarOqDK3i/6FBvGUCS0iXKytEX
/CUpKvCn4zPoVkpt4FPjTcDwnNAjWUVzFKFPucjUPEEj+uokVprr1ftk6tpHy84SGvyYRzH5yuhv
35JIzo7N2OEFhWyCndsRDM5kLKAWzgxTg77TddvCrGe0Mq9G5N3RB1gkxbF0kZw2+NXUSH5JNv26
N7Qy3g61hfwM4WhaZD7ZrZGQA4B/CF4rUuU+yL26Db8mOYlj43lEpjnLgqzzC4dMbo5DZRcMcy2o
iizUXpwdcFHFUFF9y7SFZFxgleN75XOI0Lskfxpqv/62U+VxZ/KLF9tOo2eDScWHMN3sSemasS8N
C9qvQy0QskC1mTj9/nhGxby48rIs2WQB1R5LjxP7Z8/7+xBGXXM0nMQqefJd+8tyw4Y5o1/Zj24v
p8Nk6WKPCpbUi34Y9Qst7taKp7W+Fn4Zz3fLLLlx5E5SwqukMmsuvPeuT1WNW3HkW2K67DZ2VDm/
el7Zz8ljoppieZzR/1STAu3uuNVHEoe2w0rPMgvvN9Ntun/9+oVBtE+9QtxvudwyCIDKVlyxd7nY
NPvEpgG7N9EvaJB80uCJ3dN17V6qWlU7vu46ZlUHqhR1AnaKVcXkKWJLroLJwLFs5OV31NAYsahc
5oNomTbxPumZyPXSP9EIGH/VaHhb/BP+lZNK+QkruYugppAaZ+hIPRajF//UOQxduHFn74lQBVyH
3tmaftbswHczN/VLyMv/r+Rz7sJflMTLOIzav2+/y8tH/t38818gI3//6y+bP34dfperj/bjL79Y
F23cjnfdNzrPN09j+/d//uOuPf/N/9s//Fe24H/SVPBnjV0QVvovBfantv2Q/5m4/q//8g9l3ZtR
IAapL5iA2EOggfwpm6WDFTFsYlvCMz3j37NZQp/leIdyAiFIuNiCf/Rv1kXxNw+PIf/ydwMBYvh/
S1rnc/zVuegjL1ku3GrddEmPzX/+J/mB8a3vMK+BLBI7jIEsMO0k8LvmeS6RY7yUueG1V9+dlf7Q
kXYHCOpx/i8YjUOFDG2k7p7DySWqtFs82OemskHdzGZHoxvD62hZVyqDsic6py5Gij2jPhf1RA1X
5yztQI8/CAITKxGEu/8P90Oe+f/wraGbckm0yVibDt03f/3WOip8+oGg+JbPOkHuaQ6qihXF1oWB
3EvrEkkgRU/mpunsuyIftlpXJEdbR5MwPPOX4fbVwU+i+hC11TsAY2OTtR241/rVxBxx0p1VEerW
TdaNdewK0L/ESIJCyx84OeylO0JEmf9HrwgLuWfCQ7aM8dhxkcSajM2vdqK7EU3i6I41Nk4Qd/vf
wgv4qOYmVfRdBg3bmW2Q8PW0dWBjok/9+Bhb5TqwxvIUVXR1mn51iJx8QPpNUWcZEM4etPWAXLoj
o94edEVw1aqKdgM6Hx5AG1yCCaMZK+sHba/ZLuMOrRgnn5A+zl7QdW+lvmsKtU2nvnwNCnPlAWR+
o61zo+U2AXz4aNuxJhLVezK+i0a73ITUkp3JKzBkN4W5HeKKjuS8TZdgHV1YEOyXkXHjnEGkror6
qyrlqqut7FiVEhFDkTzWW5femSDAdAOzhC3Q1t34AvRXP2ecahSvWEsp5ypKmHFXFoxrK0r0Q2UT
K6HT4sEevpUvL44WTbiXRIrFDfmGvgWAiOnYLLOhNZZ0JsaHClcKc61Hz23iHb2hzEabuNuUTYqt
NNLf695In1rHo/E0q5+amEOENZKXtQZFrgbj7G50XnQdvQr7EpK3uU06s9j0BF2XZoFAsCqqutg7
+WSsegexk2D7J8Az4vr6uBHBtE2b6sgAeaCTBwdNHpU7doaLmIM/dk6xl/4IuX7BaYzTDHe5oThr
uoufPxkYKhMPsNnsDkmLgV7EqE2O+KSaI9hbEzJw6U2HUTrPXEVHKm7je8or+z0DBHkKZEbpuUKc
DftkZcrQ23LiLB5rZdOH3MhjaAbvVeXKk7AiDHxeaB8diN8XEkjvEBkDzBn1dWi9reQIjNeiXgsH
Jz8kia7PqK5ufEQ1YPhwfKc7d2r3XEtPAqLZokU8tFS4TrSM4izf3pRJ+tQl9S1O+muacOljmEjk
hyiCsvaS3r3F4OoY902ur9ESAaZe2D2ZblM3zx1t6r6gGMlT2GgRGWhk/dJcSSlF5D3jUy4WtV2G
m7afL14+wFNyVmmwKqlIKtPyzYkN4mZNtjcclrAWNoJH6hFSDfUfpIJgBBTiPGX2tnBwKVQanU6+
Nvd4DqfSkZeUAxbq41rnyVmGQm4bY1jK4JqNyaWS8pSSn2vM+8gQX5BLIYFLYibTdNasfl0n7pZh
5C6JtD0MAoUZgiOeoId7gSb7NAJImlvNm7U3nKamu8hgvj8Apea8+QnTR0KZ7KnnohwM5PvIVSec
miOjKOgSMBT4eldOioOBko40eSdfggsSGJw0PLXCesIwM7deWk2+pQ0uYFtz8oUZ47w0moNVBWci
PveadmTOL5dlCMoNkwkBh6NZeOTEWhY/c2/RxbPo1CxLc9zso/AxjnVemH46lJXvkgWCVO2enPo5
zttnWpnWhjOH+Fuw0mF60GvJBTZrVzwzu1KmB62CcjFJebYjSmShw8IRh0odA2A08glO4UIf1N7k
Gr0wcXHbRXVDYd6R5Ck8JUhpje/Kt2xWo+DIW8xC3OIObyMmM9BkMzPJKfDURC/ZqM5yktuSDz9a
5om41kla7pZYFSa9isC+S+8d7dxjiq2ckvSNbXnvKUQDjL/vMuZgG8tr4Ps/4+h/a/4ErZPBZhVH
pziAYseW94pdIcLtmoIWki9lgQta9EhsAFrxMifdWSdTF+mIMkJ05a4rtEsy8jUi56CwR5jdTSv+
1M1Xov6v2pDvPGXdOP7KpQFbkfxmuCbRWhLZheLSFw+mci8l6Kp1zyCGZcz85fWEfL34hWq9bp/1
NGb7Qclwi/s0KG5hbUvglw96A2Sod9WyjKD35oaWrKci+p44qq/BCoKV0CFMxS8qorqWa9tDYRna
wq61u25qv/JWd3dpKd70Ur4PtXSXpavp6164206yvJhMCPC7TzT/SvRXx+sPDmIbRQOdB8CWzc9p
+CWQL8xqfiDWPkAaULfTGsDv/VTiL0w0ax2FplpGlLUzt0nOaRsgu/NU0yt5NxYc/oFBLIO8SZcy
Sjl2g/La2M1AyykT2PxoZ3qz0S2m7HH9haXVWVVzNhfCxUxDdbewQoAIEYIHzXDRCQMDqEA4iJp2
6xh4lo3ePmiaPAxK4ptna2DB6ai+kBUgZsUkfLxCUXMwMr7xTXbn1E8pHQDSuG5mpjCx1s9hAM8Z
VN7LaNibuijSmWHySt+ovZSuvGhOcEhEUH3a9LBmEncA1wNK87CJtsn7QGmEh6C88DCgYltu91He
0HEtbToP8NRYMyeqIWjGPcwmP2gGDQhQ/ke51TpO9WTLjXqPowIEVjdjQpGFMU1lXIoiC/SPQXXB
4ImGgji0h7Yh7S4brOtQ/mOMtpvc42JRS6rmmgZPa5bNbzD/WsPrZdMrvswwYRWOu1uBaQvzhQ9i
g3cmGK94ZUheXlwmW74lRvxNuHLIp+SshUXn80GJYXfc7usI822q/GcdprKeQTeyTErf0+yC3wS/
hkvdAz4/AbAa3gza+VXlY7FTLtUppsFrVWf3YVt+aNCOitA5WEbRYCFg6NS4VDKnMj7NnRPRZNvo
fxCL9cLqlvZMijbMNF2FQ2XgUAeNSdL9ruxhdUVuRbmM3TbLLu8f7NF7jBQz2VZkW6ckdufY/k+k
8AUaXvJAYh3XPHMaXzzKMCbzBtFlRZtcuJgUhhPtA25qf5iq2T+J56JzjLn0Mj+PWtFsY5Xep3r3
ao4jiSBH2ZTa5LRbj2uPSfmtrOihJpLH4U1Z/S41oC/5fvfUJ8bFDC2KdSohAAI+1r0GIVM0lLC3
4L6LJcY/cKEK7UHp/R2KK7biAX8ex9vnWO0TiDYXzhZlF4Ij6zh/Azl297OgnfoY7qRslxWZBeLn
5bIH7Bf0WQBrRNuMyuPUA8R76Wh4dqd67dkVfdhsMmkyfhEjYVud0mwTKn3V2PmrV6mHbGTurYsw
Wrc5GWITga23+ZE7sIMXItdwCervSca5lVr7A0rCp5fahIF8B9MZ9V7rUlCpQcHpnWf1uHSr9K7X
enEJw+lpnvncOh/wkJ35xb7KzGqDPr/JAAXJFEuPisn3VOLMsHwdZANnGgOdxM2aZeTYuykIkM4c
2BHU5SK80YQc2ObWU9wS9G5DHBk7hOF+thGHp8LVsc7VVEKn7XlskvCE/GRefXPnoY5esXbwnTR9
tAPzvLCiQd9GvVPuMR4zC4LFs8VnO+AklWqjK5MmMg9EUZDRrClEllwj6VFSUBoH0fYvOJDwLFEr
uqOwFEO/62rmBuz5wGTynMvwUVBB3FXxbp7G3+tm2N+HETtM1ckEsAIcRrDwEY2QZn9MADC4jtjq
TGMujEyjTchP9S5PcEz2SZ9vIW44h2QwvysZnVJTeasOih7VcAPAndQwaS2Xw3koouE88YXtcq9/
j2GOjXBx/+0PqLnY9irx98aoNXuPVXrK4U2PtnYveqLENk3fKDj1dEyHol/7SQv11jCKHXrTUzyO
6yad7EcWRHok6RVmEhbcMQWQ95mQ9OuYRU3DdnvoEKzo12xutUVpOcAsjndIUolRDW+2Zx56w33P
rR77sV6Lk+nfC5kRMFKnoZcKrxIRK3o5eRBb9V5P0T1H9A93cj9NVGfKeGbYuPcpcSwQPWY1xFQG
DZHUqEuL28gRhuq3oQtZlqOj3TFWxe2k4wDOiZCraBmQqg1pJ8td8T45Nu1ZpKPxzqPM4pvG3n8l
9UNm3HmIHctdtWZxGpFA1y7+A6crLxjO1TrwJWkaI0PjD5+it+YcKCZaEOKEicVtvHYWe6P2yqA/
2+UWvs5+bB4HKJNWgOc58VkzHFCEcP2hjw/repZIEVjXWVRGO8UgaSF5DEo3ecH9u2PYNxvwky83
KK+DCLY+chV8tzjlJpMfVCodfjDWCy67LTS4NzvUKPlo/VuTOquuD5pVUzBgrxvwVi7D8bDGqlVz
CtuD+9/g3V4RqY4fEoVQDCrE38YZteWCSRBItr68pJ2+arWApFlV2mgO+T2FNOWZaDi3RgrgNy0P
IcD3gtSAP/3A3wy3GcYFWgxFstH09LPoXuokak4J35lv1BqNzwuvqvOt79Y5ZgODduO6W/NqQWTi
UpOPHX+n7668TxW2n7UNzvsBpNWpnhkpstaHEztWT3zCYMyL+ZZzCvpvGDveA73RDoz5TqxMiGW3
0DXxGAXxRVUNOYKR1LGyVrz0N73uw13ad+VxZHZ48J03QzctdZrIRyPcU+caKyV2BLmspYdPbBGG
WMbNtXK9Q9ZEZ7eIbMT+iYtCOS2nae3kPemrML0a2kxuaPMtK/2KOm9nm3wrupMR249BRGlTM2V4
0VsKc5h34D6DM1wEv1JbTMvONXdTN31PevtU+daH7jLm8T6F1X4Z1M4hf7cPIudsMRWaschK7xD7
SAx1EgbcG8jTJPTzTeJUC2uTeNFjUONBE2Z7Z/vq0nuZXNArK7ehiaA+SeduxNHHoLlfjnihlpWS
d5Nsp2VFmyVJw6wHHDeQlQjS/EJEn686GEuoZDn34i0FtuPGjcgIjj4u7dr/7iozOpcZSXbRMq7Q
NcfZARXcUUO/CmbOGys5GG09d1dBYyDHgDlrS9zzfdp+cbfLNqPZQrqBErDoEtPfDiUHF7qAGszF
w0tp1UjPd5ps+xU8GWMxhk2xKci9cC0F/NCq7qA5lX+kjClcUbNWASMI5TGhFa3LC/vskb7lxxjg
HEg/e2nsExPsVjra+7S2XnNAYRkXUh4/suoQ02JbiKtVn+JxkFvCUxTizKCJacfgsAfY3V39oEJA
IfdSq/ql09yD38wnrVE/d/Mi1gYQ5HR4gUVUkUU1wufA/wF6sPZHLjidBsISA1zMqd15i73xYQxA
cWCpZ+QCoHfuxlv1PN6ExexFM9bpymohl8rpKMeeK2J67iqboRubNL25Kw/tnzdIsPLD4mxpZNSS
kAsdzn7Mj2vACmBHtGGLm/KRzFd3SnBph5EVbOIBb10KBeJkuA9JEftY4rn/cDU5caw1cnPtWnCU
tPIWzhRMGuM3QSrlVQ8VDWRhArmFMSE7arwJwxRMOcPkdV9y33AtE1pD4t9xtpJQ2HArhBP1Byp2
1q7WnI0xPo9GO6I81jcsz4ICayop6B81l3oct0dwaGA4jSy4uvmgL8V4X4eVcVdnDsetoLyPhvyR
ApCvgdMb3SKatzKs6XHCVLSRrTJegee9VRoRDtPE/Wv55IenTDDeS2kLGo0dYUtCF5yo6XXT9wVt
XmFbewDuomJrMrCa3+pLilR2kmQgMlAD5801kmPhEoNsVP3QuN0Pp+WM56qWD4A8wJTUciUMq7jY
zoEt0T1qlfdsq7HZjrK8bwpQdT7jwQMFstBYe/+ORyNaozFPx8ZoBFADfeNI7yxrsmSymj4nbQgY
dgbhmk9viPIpb+ikHvCMMboK8WVyqCvIFbCL5N22UD889dmemFqwCq16QTvgBXo1bPfRfcDD8BWJ
uatDR6Bw6Tr106q5Z2j3oXe6/pQ6WrkB2MVFoE6mC6H6ZBVLnJoR2ewVm+lHFrXtydCtHXt6va87
Bj+Rr2v0pZS3NA7Ga2i9UDuLq6UyuEVQS8tB3cAq49ZynTMQf5WivueIcpONP+yyxKOFWs3w4RHE
xDCZrLQS4JCfXLJh9NYhkblllijWweJulNzQvTh+UCo+WVNMHLyjwS3SKPzQZJocU/WYY9BuKLMS
tLKU5XAumijbJtG0sVPXRUPpKYCfiqeev7OeYnhhfWe9NXSVf6MjriWg+6ORss83lFqrMWpZCNZ8
Ok4ykFuXqWmKfUEXGxSSoV6h8C4kAqIOnxOikm5vZBFPKy8zn+nW2+hIXus5OYnERw2t3rhXImMz
F6CEeqVRSVXhTcZfRCeQdB5DJO3lv3B0Zk2RImEU/UVEsJO8FlB7qeWuL4S2yg4JJOuvn1PzMEtM
THerBZnfcu+5TWW4lxkx3exKZG0Eek89bg9vwP2Yedku8auzKO1TMxgS/yg0IZ3Z3gZP0OsC4nNT
dvxaUXToKozAAOMC4zI/+X57GQvv3SfrJLNNvnN3K5MaQoc8dQZREhSCyBzPN+y0X+5nVPPB0D4k
XCy9NgKR0r8bb5YByysO7nZmolX9IxroCAYLIYSZ75s2JXe8KU7L0j9244MYeC34JVQsRGvisJod
XIUL8/GCJK6KsSrMaYzcPFaNepBmht3Grb5u5C366I7Tk+qg6S5YlMgkcwFaroBAKfDD1WFDL2Pw
kA2TDZfZdzA6ezSkH7yc5P/W5S6rp+C2DkaIfHY52IVh39u9VwYUzQtiaRLn4I0m0ezeHGci3pr0
e4SMzJmDOggAW+UfUHyZG2vmQrqtBGZveOFnzFKPEwrzGcMSeN+o+MRlYdkwL/azpWHNnMEMNROr
aXf02ATUr1qlPxuNAa1IncxKHi2T1CEHoCzX0PABxO4nH5xft+tOs8BB0H/YgiOYJeJ77+q71Ynh
VKH52cnO/p5MFGzGIR75+azVUS1IOtJnDOoaymCDkFvO4bGyLwOIt80OUMucE9Yihkegp+g7tomt
uqioxLUaKxqrpAnYcTGJY/L51+sLrirHC0Tzahvje+uLt1G6JwuCUuDREQat0q+cbs94JnbKlqde
dQ+ubQkK2h7LXDOOG+4TuvMypYHg1kUS+hOvaBIG3BiKkjHKMOQVFKhY4pZ6ujf7/I5dZ7eHShmV
un4Xp9lr2zL8Fey1Ngq5DoZIInxAgpJxMmN8wr8scWw2/lkp+QY8lVFnQ4CufxrM7tczEIOJsQ6b
Vl5HP37z8MVhsX3Q0um3bdsLV8/f6BVZkDM8meqzXAWAVF/fOnRzO55C5ic1zlaOSMtXhCCnhNSU
DVPOediXWvOqJw4Pn6ZlFCuly3gS41/sffpObIaVvoLdKZJT3LlBLBMvgOicRfMQIz9ccZfFA/Ng
yzHehyL+LZVJMYh/Y0uUj4Mom0AuhbccTv2pmUW/LzCc1P1gMZS6ZA6Pk9WOdtiO3UnzPno1TKfO
w2eR4nODgbGGo0SvVFbuJ54w+i48pL0AoycVWZ7t7ZiUGtgBrcUirZlgdhaGGlkfuYt6y3SiUEVJ
PoeZ4zPgMV3pIG/tyvugOjvSXI/hg7jliPpIyYVYh02sRI4UR8aRnWqPRJ4f+rp4axSjVWOpKgDM
itGSZRzTfrlZfgt8JoMeMAtDJ5gr9+xXlBymB5nUp8zShsQ+Sin1nTEU2mFyODK8voAYoPFW3TwT
dqyHc5nY2wYVwnFCBd7GRs98apkvBvFbc9+cLK2vPupifVr85xxrxq7GOMTEZ1RbzdbAp/sapWLl
4Hn/0gzYiqkbM0qyxhijMHDutnz3rf/DTqNETrhH9OLXcpyTqmgMnTc0+H4Q01ZvBn0+DY3xikuG
sVvDC9nIfj/7UFwwBRB7G65Gh8IxnmTg6biAjCErTox27lbDtvYynhkzuERkDbXz2STcMl0zfU3M
hD1YHIMzI24x5oyQmW8T+mHnLt/1vI47IsaPKBzMIOtwpdbxWkWTZv86uK6Bh62Lr991rTmHcvFw
7FmeSQsnn/D2/DS9yRXdEKUFDJBdKMmtJM4aWylvxykKu11tMhlJVdoG+LWBHBfJ62jbf2M1n2jr
3Quowa0LAWpnFKIJ45EvVFIAkOR6i46Jq/mQFOVRqDx/EE32RV7NbpAW8m6Y6IfUzJ5WZeo7lqzt
cWI86Eyi41JKMWBp8dkcm2e3w4zU4DPcgXCC1oa908/iMoRv+076NNnvZHBs4m755Ya4Y5AEczD3
+xCFZAUZn2OBYsHAQ4peUolg7PWoBgUfaXZFDnUiBc5yBp+ZJiJQm1nYe52+a6ebihbM9a7K+3uF
g2wHGR/tIwTjpPtOgBXQUKb3avrJ3UK8FtOVMaqOV3jHYA1Xybge3MwjRbirj641G8e2tb9KNjsA
2voUHXBHZsTNwKvnf2mMyLnM3YiODA0wuq9SR96pCqvY/qNZaM/KZ34s9S2Ui5QLH/XapIx537X1
sTfkemiwIx17j4hku+7vLBcEW2tss5Q6H3fEcic4hsG0VR+U3u6xXPr2eRw9eqmy5tKeBXVwDBqR
0cClrJPx0tPnB+tYEd9e6kTy1QpJaAaRry6f4gb7v2uR/zWn5Eug1EPZovugaMSfqzh5TfHqA2M/
DBSOh0F2DzScD0Vx07LbM7w1gcmmDPrJvjfZ9Dx4Hh0MsGiYG5JYqaSGHKbl1T9/kPmpany5Reh+
9KjyGK6pRzRfKiw1i3qB1Hu2luQi/cv60j0RUg46e/A5amJbD4AGYMRuGZnGsDD8Oe5Q26evjgT2
sVTLT52zCGw4yyEzg82stBTHSpPi7Z3437lYglxMv3rKqgIbqxtivuEqpH7BN8OlaLO8c8iwiuYW
F49h74isZZYzke688h4HxGezBL7tw1oFbb2s6/GYYcYKDLQU1IbFehX1RGmv0OFnDG7/Ryz2ZJbt
6obteRLb0ToBuTWZGSlVxZvSri1sHRpzFOAzSCtWPtyu2xljK6Pa7h2eKLvYEskOXu5rtXljcR3k
g7AuUM5WVkO44qSi3Ez1OxtDyp5WjGmm5WfhQDJmVFUkpxSYqxJ1jn2PoTKCBDD03nmcqU0Jbbz6
eaUec4RO7EL057Fq9MOAJXOXpRzIqWm8WIRHYff8AwPj3M21dh2bkY22ob/6wHN38C84Q8rpGK/I
DPGKgL7q3vNVXnqyh19mjBDCksNTl+Xx0ShRQI8471Nt0F7zmipc1ay/FDflu0vWIbFP+dVAyrHT
NLt9dM1EnMB1vTSuQz2+vsVeffaEe2fP8qecdV4r57oQheANMbNL586hRAh027ryz4ueamG6ABtB
bZHjPhFhQ5S8bvJDbxpMkyZT3dmPH53Wf8BAo402mXLLLm+RZeEAeLdt9M6DJX7SCgh87U7HTltI
R3e8g+Bk38yaeM6L/j3LfuKhgYDwl6gJNa9dn+3OuyN9+H2qUc37MKgSdBp8+G+m4z/mvl1whheY
0WkyLeMqRuNIfM8JFBbSB3A6AJTlKSOpPLWyP7HKd58tOB3OX7emfxYHTMwud1Mv+UffUxZ770AO
d39QSoiz4f/WM12EOVG6Rj4f9Lk4eu7y5Uv3UFig/gdD3NEAPU86xjoftm9WnnHqP82feMHIg3Yg
5kzdgynd3UquhN2UHxY7csBiUxOmgvuE/+r32T9bTA9rgXDZRzExwuhPuwW6jr+1l9o84UEjUhjX
5KWBu/WAyYIY9js2VeY3W94LWwj7NV7yv0WhA/FzaqOxddSlnHDXOHK+I40O2UC7QAJK2Hmi8Xka
U+1Smk7+OdIXk0B+o8i3GM/m2uvuc8M1zsa8Rtgrav5Ttm7ph/t7JhTKXzwGuCQHVyvUq6z9zou8
fU0152FaP5y+1aM1X5pwyNA7EEKuDkAJw8G1syeJdJ2tnwmcwSzwpNqyvCTZVO8T3/jWyxILS1Lk
d30ynj1mS4QVGefK8fpng5NngysuDZQE7ZDPrRWtTUebR2aoqRX4AQYIJw4uyy0kkK/ElFqQGC6m
OlbvhZ1AxhmYMSB1DUQ5pMGMdgKybe6APmLpoxFl3ibdVnUMIJHaY+1wK/iXLN6XBjuqm45EDo7i
fgX2sxvcaQ3IYdXCti93JmtU+BMGKDax7sumvdMyX7J0pAoFgbXtY3M+6upTM/V/XVo5oY5z4dSM
LZOgLA6xbmSPY24jvr14w9AdZYH6wlR8XL5MD5XX82VxfoeW55Coo8dbHlcdKfkURwYRgUAeA42W
4qs1brRJUgAI0thB1EqZAq+UehULH7ua3G1s0ZmSajHuK06uwIXaovBcPDtWeyznMt+7ZK7gLs7e
XfnHmBaHVqojqVkh9WRyYAF061Km5D2rjGSfOAXxlYVzL3KOkRyQWD3QJ2OqiyG5fpjxjEZoEemp
0O1+q5ln/6Z0QVK/EkWiP3HXIKCpNW2HsDzfuIREHiZvIi5x9WxeW/SgvjKOg0czGbv2A5ILhSLa
7rbtnO3bmlG9b6wY3WjkDuYKX4fWzGH/pzjsEZ2G5uJgJgQIfYdOwbjM5FP1Kkh7f/0wCR5mVyzU
HcVEfZhNekGnTph6UqqgL17OZkqMt71Y3quIWc6msJGCjjercBr9c1aMwYdx/R3z5arGgjiuuT8P
viIqRowpVSZEcTe7RZMOJNakCzKSDJzo5GQ4g9zvYeLXd92tWLsFBt7+troz68bymi0CM2T5SOHH
7EMs+wmpXMD66mVy0uUGlDkagwgXfBuM6EMnL2WIVw0vdOKbm2r17t0Ed7HZUIfAT9mXBamFBcO4
cdDmD6YJ9Bv8hmAPJtQ+/vC0tM7ZcuowZ8754d6UEov9V9K4emaHAMP4JNfCBbJtsRO0DprTr1vX
T3+5YK0BFULXen9N7ECZHilQ2Pv6tvuYpz7SobH5qfuekU3r895DERnFLQqkeGq8jKHaeoiR22zX
zgLVFuOUEml35UbrL7Mc6YWRVB1YsF5G1oxHe1Dv4NUxat0EhWQsPUs7LbetQENiA1niVPhNrPag
1SjdVxx0sF/Hh0ITJhGg2ckskUcMmZqjZl6sXWGebfisGqvUToOxPtOIogxIrzrCK5aXaJDyZuB6
q76T2bvOeo4BnHHZeS6PjraEos6ds0jH6yhvku743SQol0DYdM8TIzYp99aG64ptrWNfJ+EfbUpM
NiOk1GHHDDGr1iTXJVZYKf+OLK2TUS1zkBrsELkQMIoarKHQq3k3ofzsoJxm7asCzavuncFmSYLl
PZDLkUugAd2f/tapgseHE89KeYTYmegscCBnBk5KsFd5cyKsWhOuUptDo79ZnVg2s7iHA64NoPB0
HRwnI2MaFSJKoNu+gyggCCWhYx/kCBYZlX6WdxmMLt4h2Yxf8H7nVr6l0kTBSPpsqRM1vDBx54r3
7aDrYOUVQDoXpwQ7xpcdlE59XUvxr83HVzVvpkmtO7bXeCAmzhceP0qABRFFZ4yfrZEvUZxgUiRL
waPmRcCVc29pZsNR1LVXv8JIgoSebchq/1mYATYIGTHHdxoqJ2qsqTbv6ux9TCsU6Ke5bZ/kBAq0
bhg95LSE1aBt5Vo+AF9fqgjsdL8xeII2tmZ8eXrzZkni2Hlf3SrfdmCfgqbtA8+aWFqN77kDzMrJ
kVDokrirLglNlXwYlwmtZCw7PmKjfposnS1NY6G1JOdgWownR0/eUcZNoSP/hhtiUnVg79ndXTuU
jJgSuzLKHG6WLOFSK7wniPYfKveLwN8hoGErJbs/Ncm/2APmMaPpUBjXQgNBJ7Ez9uvUA5nyzUFG
OoOgaqFori1L7spF3xpgdYh87hhNu58s5P4sFhObPGfHkHjed4IbKOhxHawjYVt2TY+qqWBm08zI
goZhXZ+6nMnL2CyE4WEvSJlttCm5SA47udplgasBgca9NBnYHX0AxsY/bfXfe/rdtRfdxk8QV8K4
fwQF/d7ozAKHBinGcvZT/clbBdDRxse1k2pv5pI/OzdyHkhSBgwIed3kayKxKhjG5eAWz0UzvyOv
Nbc8b2EBpgQLascBPJLDjhgjYxK9nzsKxWF1rSBz3Xe2vDnz4Xu+0FADFB16qwH8Wv5byESOxGZx
iyVCxsYl79Zomef+rbJqnLPDCAx/ifKMTdxi7qoYipNK+w+A+4SxrXe8HhisoyWZ0dWhCmQZ0+4w
L771KY+yiQ/GWL/5LF80B+Le0DvfFTPVQ5Y3FK3KD9g74xlF1k3OXgdLGzaYBWvTKb07BtN05+3o
3/dIcAvW4WbVLNc6ZitJFg0KmPiwrAmpDWV97uPyUoGJCka35o2cr5oOnDYhxLvr5rPQhkeAAT15
AQ5Bg0vy4E0V66LumVXGH4N4azMxDjij5nVasKtyNSBiNqrdCsDqRYJGqIizC7zHvzntcdH4V6Cx
rCtlSeYe+t3EIxRxFCb0srH89KCOSKCOhQIc3Bclay9wHySJPxTT+kLww4Zc62dLNHk4MP5foVmE
vPLGTcdwtDInsjDWbkZVAmCQ5r8JNU+ZuMl1XuOwkCS3mclwzXUoUgo8BGM+XJvTDrMqN2TW3gFX
s5k1lcfehqSu2HEgITV4o5wgpvg8A83Nu79U0kwVidlGxMNbVBzpvoLgUaz5ekwz2vMsu6L7+pqd
8d6uToLFW2Ayc9iYCuAJo3zigDha2O9EdoGO0UOJAevmkvyMVvPTt31+76bpj6ckYRRQXnq7wLUo
nidyIuDxFMAspgX8ZIa0yWBumSOTrvcFaIQd+5lHY2X75szZORkduK/oN6nxESKRbYhE8JbO5TeU
nVYo6F06B32k3YjiAIj0bY777zR/0HzjecH6TAgzJ9VyU2k75blkjDkk2r/cJyScniff9FyObpUS
QpAQfcSb9JuiImRQfp8sIzEwub6ftOyzdTuWGB6hggxqx6V4aIhZ2aDT3Oa4OfnRTEhkGdRHhfUa
q3k3DSh2erdllNXjq1UT2+dx0M+6GR9gP76neMJ4oi1JQVGFGAYzFJ5Qjkb/fSyilXsfC4Wz7uR8
tPBsxppN5kSRYoeHYm9nxKQ19WXNfCsQcuFlmnqIBTGhjKwXRV1426Xtb4jkGe95dex7w8Qz6LdU
p59IdnrEFiHU+nuNyMXNopp73wmrDid1wunH73GRLVLP0QPG6Cn1XAzIBDppPpfdi9+rUJBX76vk
1Sr8+ViVlhcmPSLwBJvifTzlD9S5pMets/Vm92zvWNh3sst2aLlQLOi1fuxa+ZhZ8XIRjoqGqu+/
akypYe52iCM5araZAFxftexX6xszo7cxfU04dnfwWryTJ5Y5pOxgO3/TtXguc9cihn9HYOHwyZ4U
sx08Fs9Nj4kCVKCncBLjrmD5DZ4yGJrGRC7HlWub7rGtHYS6rWqINK2nk93br71DTp3wZ+PJ6j51
Paev9zkT/I6s5zxJJd57hJK5TK9kTHh71wCeYSWcdwB+ALPO6Skek7M1HUs70y5NUxwzhBCAmZFj
ojSyQ9q6GIcFNAGmUZ9IfNbnMadhdIymj/TGzramWyvMBW17N8bmAVcRHVZFikJppGI7jbh5q7kj
0sbjYsE9b4e6TpmyaDb0tyI+Z/381MfGirRBkiebU6MKnNydz79hs3fPaDBp38202C4sEnfMOfp9
6nbGE+0CFXn9dwMLksqQf/aZ3CeJZ1wnEikPxiBTcEr12XD05sAHlF4q2fDQ6slxrYZHa0jbPT6i
Z5dUpRCwPuqoCjkBHoLs1DjyIoB37yv8HRsw3sySjcKP4vdCQJHTo5saYmJpzaWJp81ZeBWgV6cc
3lu3fqoXuJDZQPW9MskmWT2s6TN8a35zOgs5W0gJe+fF1Yc1052tSv0JCxGP/lfG6bEbMAXMHi9L
yn27kz5ZNZRBS21bgaZjrujL9JQZRx5PFh8ZPcaMzB9O5fBO/xkIMmHZBXaXQkv+XJI/Z0Fs+Zhw
AXozkQ2Zab/09tlD4OQRYQ55Gl+mOenfWK4BP03mXYYWFTfEphcesFXvY1wRF4FS+i4IH3B7ONyN
Gk6FyBOUXwWk4XIgpa/+bAJ6HyZGkXIw/MSv+ZweZdy+i4IwUEdyQRpNKP4lvbhYTXwoFQ5qA8OF
sX65g7+VjfzVJWMI2VnsQLEnDottBLVTZXw5SRYZlNgiJ1IPX03g5oV/UAnPaVGyHVAGbnbgm5iY
/Wrl9qSVJi5mXE9ONyiQar1kYNj/zpUjw2xMbDqWqYoildjuZTBafTel5Q+LLgjHB9+sGOD41tF3
BhIKB+IzaPRERDjzhaQh7GOWHXrVaF5G3RZgmvUlAloW9W1mPOfPdEdi32fI86Atknqi6c+mHFi4
GjnyEiOBue+nYdFJPTSFiQYOLgM5NdpzMdXJ2TUcxH0r5xzsVnfvEClCPAgVnNDlW4Grd+vO4q3V
nR/3prVQTgr2FCx612HzyDsEF8r+8aR0PxxjlazxUT3LhBKj8r0PAQvjaHotAd4FaPwVGdA8ez+6
rROGoeS/RqTTQyGK3zQZk50YE0STejGdnEMPhvjKjGdXKN+4aGkCpSpWCFC9iWDjxnjLlltlcIJI
kN/VWg/YAkjMBZE15hj4MbYRJbo8McvNL62bdLyWBHr3uYpG1z2uhS/30rYe+Xbpyjom/jDpzplh
qMDtx3eLMWevFdfZ0V+mwmK0pCVsEAtOEsQVB6eZoTjdecLbV3XyMtb3/RJvcznRqvUl0Ld5p3Qc
GDCBQizRU+CmbAdlH78kMQV3SjkYFDcNq0MqDuUcqB8eqdl9MFipsCnhzXa8EzrMwFkylsIye05g
dYMc8d9wjb+oxvhHRVVtTc1/Ugj+A4ChLRd5djKaboxmP4Wvo5x9jR+c0clYXL3M37N0fFyTBD98
mzJWQEm34E1JNWxNDUEMbt7+JcaIE4AwhqLF6cQmBccH+1m7XvnD08vYuozi0Qfuvba5Myt06Dg3
TuXVEHHN4Bv7R+mmUTWDVhozsuEcTOAe7ajlx6+O6wjizgDUUYgJ5mSBBfVhYzSVtm1bcTJ1NswN
CgEEoFgf9KAFhbSDDvymxQIHXj3FsEZRDVPiBkr7JUGcHx3uOw6MW75zqQ4ia5B2kQ4G25nr+/a3
kf1zn/Ll4BIMbPomZNl0iX2G1scdyY9ocngAky93N7depGY0qY5ff/UTGJSpRqyUiEptpOpe0hVs
kp85sNeQ+KONTLbjVH5MIN+Q9/FdMoz49DQUDnL1N2qFpEyEg4ybcOm8Z9z8GI1K42FxKaMUDoWV
NU5+t9ITbJSdujvyJb6z5Qd7C6ESLXXhNKTI5UpmF85BVSB3MW3/GkN3wVhXsumq2J9MyaOGgX/f
Gu1xnNFVZtuR2T5TPjKjiqRJMO6YV8+uEAHGMuIco0ydjRsnckW/miz3AAX4gLqy2RYMPX12jrt2
kB/YurlzRuMXJt2nTS4DKbjJC4ooBFP4DvVFQzxMRhO1sTze/mK/gg2KXIO4Y2PYTAhik4tIgNHF
Gt3DwNfA3kLbzjk5CHhnOS1ViDQQmq0rzlnnFwfIbMh2DGDJJaQRimXaSe+mtbS9RzqQr1Lw65Nq
CqkgmalTrTQKfRegylAYsdimqF6JYVjR8j/pQ33EEnMCjPM12NrdcJtDiqOZZ4jBZ2s/mBUYmWK4
GrSpTA7vHegkvFXB4tpbg+tLcQH2WsPC3UZQwAbNjqD5sfm4kUA8iK+v8UhSdg2Ce0OoISOI0twX
OTSy+t/ixPlljvX8woCCmxVzBMkkD1Z/GxguzRYyAst6arnQGvBvkkcC1lEHDFazxKRvAtPYtc5y
UgWPFbwZkjaJKjOpRSoGzYP7pmY/YvO7la4gKLha9ouNvLlG5It471ZSm4/oOaHw9twVHpVhlu0c
Qt8RsWWfiGke/WagASuHgP0FmVKDaUUu6q9NJyKw/GuQ67AxMgGErmHiL642nwpk9TrSeoiRhXB2
qgYJ6tVPKVg1r2Xh13RXK+kq6uQWvVjzmc0+GChLR7ZZM5ZYhy1ycfsCc0UDXt7CyJU5VVA5TaHo
zW+r4YfXtN9ebMSHJF2CDoRNoKASaoQA87i357KTb2YyPTo6V8rckUHh61fRdE8eo0KYaI9Gw3gy
Y4eiWvo6Q6LV1UtQChb+O7IDw74CeD7Jdt+hGGFQ10REWGvkIUvgib3YodOHceKmSP/tRD1qLSPh
ztDX/diyOFza8phVZFCUBr+7ADgXtaP+2q/iPJXmj6IY3pJjiSkt6Z+bLn5LwZli7CO8yj3TFr4p
sp1jMs/a2D1mE/RhluZ5ImnIyleX8sSKibSQ/aFsbzD+Eg2KBqKHRiaAMfjc4ppMl/QxrZJPeGwM
AHPkZq32bPle5NrzT1yDdjL8I+IWP0RBywpJG48Gq8g4sZgFTtzl5npFWvRdEmUjmfjwvvenusN6
4zIhrNabl9es+VkWztGuhgefT3vHZpx+Sofrbrird2QNe8IEVRwHa8rhozA0MUWjhW6DXMhrl3wL
niQjWlSbo1ZzjypV5UPWyGh2nc95LL2jC43bZtDDvSAriugRYUm9zGdAF5JaPyu3hqUdoVdNoUFj
Es6frZ1epUI1569HobXXNtF3UFPI78q0MC67X/wteFK0OTB1xefcMOua225XSckE0lsODpAKaBXh
XRNby1MT3+Nzghrba1VgxiixFoOR2AniXLn1WyasUOBRs3BnAaiw92uD4a1ZTpmaYPMZ3ta3DZPu
qwG6YmovM9EyhLN95r322FbmWw5KHbrojOCD09YfJtIyWG95IlgNMovcqUm3GWjGzGfeN2coCfO0
YNTfOFvPQ0PLgoRpHRxunMqh6aTeQfoCCu+K20UnnYGKMiCyC5dEMb7JW72t5IRUmrbaYQCLjAwu
mM3L1XZyALTNHT6kodDz9twuY7w3de8pdtLDsJZGABx1WxhOFyXakTQxWpKRl6/CaYYFsD2vkAWO
JD4dxKydmyqW9xZaz126cqb76dEgsnA3odwImRBeWtX6kU7+bSgKGv2JGdK+AWfCVVBijlxiWP4j
8wE/y6PJakC7jKk62F5HYXI7eRqsJBbdjXRscyfqqtl1urUnrIaikvlehETyt3pm6a9fGQbf87Jo
55QFrKEU5FMNpZxUNmzZdPnHiZefp2T6WlScbtOJYJFOWkXUaRMav3rSj16L7LNKzEONomg/dQyi
HNGcfW16QNbhevaCqJM0mUxL1r1sRy3KKvJjs7HJziphNmkbwJPAn6/nasDrfHsu0AmOx1nXOKi9
+m9S5JSILLkoE3RBBvrFa13jRP/01pJZksyQv3tMhu2snrRB/yUV095ytH+TsYfTlHG6ObcQcBEb
hw2ypvCceOl0lTaQ02TgQ2jPzuCAQZAz4+AFFW+OvJmDjdE9jq0OIyfOsz5hAjxITw9wMB8HUsp3
CaDYSXX3BmOng7uKl4RkhVyr4p3RuTdO4Bnd+3SX07X5UBFiqpUsjtcPBYV273Rrg0VrotPO9Kee
QidEn868hAJ+Uzkac4R7cqnIfskcN6D0E4gj3buMgzfSh/7ddcdvPVVPVP/6HiaaNKuIwUe1HRHI
blKkA2Y1lehRsHINZjwEyMKDsonPujO+oKpR9/yej0QqeFQ3GXqxQdUIZDMyWNJ5bQ+Sfo33CX3g
xFzCN1oELTrF4Uy5pOVX4Vgv7soWwrFmAI5OHXwtevdjGeu75af3cdbCqxmJ65ot64vxBPr0VqaP
N0VIai9fBt/mqY111rjoWiJmv3tvhY5cpNmzU/G9DrN4XVHx8JSbD8JHIT+1V/tmbkdMmEW5K1ta
4/hn9fnkneaX5UMHd/luWFFk+eUyhnJF+c56847KHeXfQlM/JhYE4hQosue+sVv4HK38K0dLhnK9
3RQ620KrVOQqGOanI2aLp42lb51npAGs5Dy70wKeZ8rvtHXbK5cRe0IOSmL2EhggX0fGlbpNDP7c
RfNOZYI8zjCS0BgzFpmefrN+KX6Q3N0kupsIEOWcUz5NLEUG5m8BxmfvhatuDOylRMlkyFONeeBQ
5LdZguRwy53FPuEhhQ/QJFd7BpbBeXU3M3jfli1KHWdpL4ksxL6QNWodoX9iV2rv81KLAF3ZMM0C
8gz6ayfKQyXq5dKMroZ5EsD3RODt7A5/Tfu06JJxBKin+IaLdv9Nq2worcQvVmk7NN3hTR/Kh7ZQ
H3V7nhUixKsx6bwQKIhmGQ1mpp9i1/92HPHZLrWHTIknkf06ZCFmpng0FOy1oL8jEaCXN2WGgMlV
D58z2YyZ493VpUVAUe8FMC6+PWRp7OBc+pXqpRqgFaUoxgEe9DG+Y622ySy18rBcuGeKnGWtW9fm
HpRT6E1G/GUtIB85BrlkbtMYVz7hJTgtTn/XDZz+rWnfohEcezeJHumZJAiz7szfQmc70zu4MasR
JieZ01wUjABGJA9sBhGhCsu9GkVX4Tkf+5emch76pq+Ow43ClLJToB3Pn0prUBvExdoeaXp326n3
rNKWJcyGxDq6dkV69TDN2yx3b36T5Z/lGfapn+q/Zp2IC0N0ubPoHQONeymjJJ+KRaD4K79GM8d6
ZcB60xXmIorHrcAqBdGu2OeZfcI/8FCMNGAF1LBoMT+WajyAewKV6JJQDOrjQYzOtv8/lKeTYwS+
GdixIw5d8UhC7xCSUDaAvXF3BHUd9TltgiHHP44Nii9ljdFpMHJzEuNb4ICOiLLKGQhntznQu1l6
8wVzm1lj7KDZXKImQNhzLbIGhGtJ+2rGqClL8kt8ZLGL1zubITaIQiLXJxPeQwYB+GzAFu2YuHgZ
xjluhg1Qyubk5vV9asv+PE9l8R93Z7YbOZJm6Vcp1HUzmmYkjeRFN9C+73LXHnFDSAqJ+77z6ftj
VHZOZc6gBgUMMI1OJCKhyAiXy91p/JdzvvMgy+F7i2+4zyWsmVUT+ZBpYPbNgihCDRENDOx8wKTV
+n4SznM/pDdhI3IdoheDWL1VPKzHxLsnih2YiGdvMkuKrSmbO/L9vlx6sQ0DvlGaxzTKyQTPjHKX
9fVrAnl0zfb1ZGgIhqgB5Bo8TrPsq+Ze6F27r+7ABU4Xu8nMi98LfWvj/ho7c8e0kl3GgNuoi30x
2zuW0VD0VxTeKZnOFemMXoSryC2PgZk+tbJ4jP0mvZV9vk79uiP+AuL+MAU/LdPi2kGAtx3JZEBp
yMTKDWiDyMPrLp3A+IvMGKmMGLedGPxbgnHeEGyVVOphVvPb8JSHclwVuqCOC2S802If0VGaXf7X
LyQZXQfao61dkrpX2VpyCnq4eyEKoGPCgda1VnwyCncdeLH3w+ZajEz7AS5hcO+lWgtlOFBrNrig
npKdL1Nxhw2suGpTiM+K/t6/Q0LhvHDDZdbY8cTon4dLas3+ssat1knfcNulhT4EUvtkQKfjdm3S
vR9mN63Ix0Mn2T27pX9rpIzeA6BxfdRdVYmTvemMn659SqCEc1sV5Ln+8Mv4LWrzPc1scVY2Gj7L
Mo9APnHT5/Izxxq9aRVKOt4/54ZHS3ri7pd5Gz14uzY87SZqVz+YXAdLi853I7SSBCW3sI+y03ve
zRxyY9lO63CkCoxy761Lpuzij9nV1VxmG0BkWXxiBy0tsXFMp94EOqR3t2cdyK4i3lAVcFKCvsSB
FxUbHaYKFnHwq14izhF9PrGPmbMRYy64q+j2xfWbLQ72bT2orc194WeAebOa0l2tkgI1u1cfvRGL
PNLhC6uOZgfXEhMckMx1zJhjCeJtDsmdPDywQ71HYMfBh28eV/+8AHSUvZdYJ3SRyW1TSe/eG+iV
e81TPyfjEYn/qua0OOoqarcGafJwLnwmX45Wb5JIvueZ7b/mFmHURerpd5FJVrlW2xuVdN5hNDlU
uFw3sRcjZJg7QXdOzPZRekvBopwF64vpFscyS9oDdXe5n5LZz8J8ZFuEZxlp6jb16b6zICM4tbcZ
Y056GQQ7f47c6DvrXHJcn+ch16qLc7phmu5tV0vjSc8dCJ3zl/QlUCgArO88fXRXgSHrG6DqPFmV
MRrD2MrGq+BOse4yZ1mPvTqVNDQB1KgcdPcFjIO3Csp6p7PsfIqG5lMfT2pCcNzJqT0WczKwn06n
QFrGzuRkgLIxZ5IxhwvGT5TGxlHZ6rMW5IIl+ZV3+tDFaKWYMsc71PrVJrYkGCwuOo4UeTYyj4Vl
+ZMBOoDNOtRPhR+tiq4zVvaQEYkN5nybUnpjK9OxMKNwZqWWbkhCTTaWMxuFMv2mhwFjPSbaEDbC
rUQsE5Tk/9UNyQ1uuCWcjKEDMPZrK4DbK2TpgY0zDnI6JN9ViY77oa2TWyc4QGao96EOtUsSG7e6
DbgeVZMBl5xe/ZbTEhME1KZ01QG2XGt+ymWWXX69kJwpTP9sn4YOwVgVdP45jIK9bbXDsWBuAbsW
NpeTcFKNjneQ9fRYDc2mcZnfRpY17tKmfvOD/jlstPK+YKi/jMTOySrj5rCI3gV1DQcBBdHEgvcp
7yFAOVwtDEasai+wPsLm7tplWlXyoNnEUNiC+Gckfz8dxjhkncgri1vuIr0eb9DwFusiDE16nnrn
CbPc5T3akyRsSpDTJtCJmBiFLDa30nTEkSlA5U3WQ1c12d1YiltYHFPGAd/ZFRHNhNSK7fzo4TqC
2R/PAmYrWMGK+SjKfs2pYv7QSTezrcrcuySqbgKFy7FKJ/KiNOtegwK+7BV9XaGoOhmZZbIqkOlS
ZYHoXJNUAAQJMxlAgKcCtdxa9ABzVHjn5cELGLBhMY1AsyESnTyd96yq8y/HQu0V1LJZJ47fQmrb
mkXuHKs+bE4FgglEdigmkeOHuypNVjGgy3WUZE9OWuP1b2wgYgNujdqBNCta7MKIPWQZDzcyL6LV
hNZ8KcrmKyUi7Megk5at1tzrh9NoHDBP16DnI3+VhtDW4X3Zs5MpOEx+/2xJDz1F3YA1qnGNqMg2
Txnxu3u0Ms9VbdqvymFFY4Lv3v/60pbPPQSsF7DJ8thXaiY7fQRxMpyMsF5OkvtoDJUq8P21xl5o
P4Ft0GPEHg8Z3QkKQ6fBKdzdkKXufbiDi0jkL0QOgeGuxD1Sl6da4sCyZPY91qcnn4w9mWrjJTGc
lUXESa3f+ZBcPF0RndhChUFv+jNrU+phK2kZi2TPKFrPlYOLSTfGVTfq7ZbV6lIV0M3Be6/n7E0M
MA3i1so45dOusgm1xDy/tjvgNy4Jvu0+HW1OVsE0oZ7SYlPleQCo5BwQbLshV+DLqNt91vU3ooS+
t05lMTeWT1nU/zA0y1xnjAhTfxYFyNc4tk7+HM1o1GG2YY7vAGFlkNH6wBrYmPcI9io+cHl3wxHy
kz/UoTyk6DZQKi8YxfCstSjcK+3dyUxGvrgbIGX5tIYIW5gW1aYJwq7pkpVVFbikGC8Gsf0IMVwD
LGU9kmuTrM3ynJYzBwE8GEKqu6AH9jPqOm4hwiUWOC7lfpJgZjDlJivR5MfOZkrhFGJLwY1fcdDT
PXD5lHowrw8wVJm9Qf2pTTQ/Y3vJ0gK+DWzU1xE4RqW608C9BFJQE4Bj8qZDHRknm4t3p3mRtur4
fpRHVruqOmFcuvxEqtnNCqPpRYe6Y3f41rUwb1YF+uCyG8wFNPpkXXGlbKP0EVa7vSodI3gDk9/U
hPy0lZSb1lbPQGf1M4mOt4I3jhHQsGg7yRCux0pNvTnduUk0rFmENXvBDYnx86yw7sz6rAuyO40J
E6trtxRkHol7THJpPQm5zp1PzDfqYJVq7/vp1TZZGNT4xJzeDlCgO9PVuGK7l6fQH67dNO8bw8Ba
pzn4D0JRxCGdAJ1btTVsW7auyzrHEMFtRV0lCiLwOckiHKL2099wXNCBV254V6kmX2Vy6LZulTMw
B2bZIw1b+yPAid5Hede3aKPyhokxx61gIYg6qarQx42AxGHKIcuwm1Iui4b5hZ2H/q4AOLbE3w0m
vJ3ibVjJaEHYdbYZYjybrkAAhUerL8seB6G7pJHNHs1BeytTUzs41CKxG7mnWvTh3byLklNc3JOq
ddEIFB5Lz71mGuvioHH8+8GzVnA53V3d+zd9TFgHIaHu40zCqdbZIDRs+8J+iNYhV+sA2Irlg05+
Sde4SOX8egf/9zvOarHj04ceOW2uVHGzzYPpXoOhTbSY/UWlzbIbMg8An0tEQUhah0a5N9F4xOlF
ZXtvm2ymApWYzKbEUXMwJ05keQIwI7OAHE5eQOBk7sarJZVaaV/iQT4xhiDNpIVG2OHIiswac5Be
vEdeoZ9Ujto+y9NhlaQesT5T4e86gM96cqurW9pMxcPg5e9eSPxv0b4b9Y+gS3pIjLiRhFrT21h3
GZ5YrQvKvaNj2jI6dDQT+JSuyKcDg88n+sjskHh4vyKdZr54jTJZvFUpbaRfPKsmEo8U+N8HYiec
KreOsqFtYoYJAgoS7C43vTnQuCq56LEvxQwjlNNYR7/GQaHVGK/NGZiVJNwx+/o4OfWhqVP5nJY9
i0Wr724F+VvS9rip6+LHRNrHuR8CzICltVapYWw0y4i3QQY7lTE1wAtrZO4u/HRfRdfJCnb2gI8l
CnGe1upZhzVrVB69sgNULDNfih5jwpCCOhCQTZhh6JuAWzDt1Um43q430AOEQUBmJh61ntsLnfZG
qCZcaXgeIuZHsxv5SUrGARkZGavBWjJYIA4ylWefzFucErOtR4OHAhGMfJBHI8uvZiXEvqwU555v
7ZwQAEUz9ta6PU51N27ixIAYWDpXyXmWMKcaK+D1rb0m9sNhNc3gUnjFqwklcJFv0IbsmwotHeq5
N0ye+iIQeCnT8HWOp8ZFDlNL6c6Cc4c1aWn4p572We/TFcnDBpsSZIyOXeOKiziSHKYfbXDSagfz
sxnla108TtLiXlS8Oynnl4BnQdmrxv2YyluIlnlVlEquTWoJBg3kZMHaKFR1tfURv6JEkT5a7SEj
xpQaJcCcZo8PWU5pkcpkbZHajLVnig9jQpNeBnNWbUSgQRoz9HQS6BRUDTQgCWSVvllHpotwwGDy
HDXlbYyt5lJVy7JioRwiRtfNH3HOua/K4OpMWbfBg87ixxiQufWILePxq0tMopwsXjO77ndWFJ4d
+16kiQshqlk4Gf6ffJLmXR+GP9oSDkWJUz6UMj/Ahke8WTNIL7vi2Gi52OiSQezgW8vId5kNTmxU
JsfPN1FqMZlixXzImxkqm0POGKFT7Mswj7nHyYuWa180ge0ab9PIkYPagxw6piyyoFJIKBFZFaw5
rmmUpYV9pfQ6inN01I0NkssZE+OHYbmPrd2M+zwk8CJpyBfA/bUnOnjaiuKxzDrkmTUyQ6eNurXC
db2osUhu0Qt9ytbBEEJHIru2uriB92XPJ1VIY3lUefbQ2aKjlwbqlnSVfOpaxyMGmY85PSPGy7Yd
TlFRsljx4NUQlsjN3Q0eMJlPy1+JZUWBScKm8FmRjU4VrEUBolIfEcKIEpHWxGCj1MerPuvCQz54
Wyl7iLEVEvIKXMvSMyv7YBTTGwd0fvJbfnFUDAI4ohPKRrptx5uOMGMIlMoNjRvsIFg8wwhg9EHE
Ws/40kiK+i4J0U6UTZDtRhaCt6GU2s3T7VVUm4hT0N0sMq0RaxNp3DEZscSJjGVaMDj62i3qNTLQ
hSodZzEE5m0SgG+DkvMvPRHiDftAYIIXZGFEQjKJroF34HeFR6n2XkoNnnvdq17CWTZHhrGMtnEY
sMWeLBWTdqWA/Q4v4QCsStK6LfTSeSRwDmJzsy/YqVhGfteW17hB5ufo8T0xO+vCJ/m5LPRXXfS3
ivHGxXIZarSgVMgNTMj8rt6dHCwOVSTQ/3cuZKogwtNUCdUAUGwP3mHucl2esB8CXHBdIg8C69kt
4TKYVQman8bEaubsZeEjUWB+zRZfR74Ifdaruw2umn1aB6t0rHYGMV+lHn2ALYiBzX/SCZkoaPgo
icpY+3NAuIiYofYxRQwQkaUXG1fXftX94J0IPOQmxCPj6wq/DBV9ySoKlgDakJdp6pJ0SMvh5N56
9WOs/CO2gnWCKCjOCS30KgEPtVokdnoiSGOPB8476FF6zQD3sCnrKA0z9lLj7KBWvH91QsqHs8P9
R58UGbd4j2H9U04DRu7KffQnix1RU1N5Aalroy+hNa+zmRKsj8E+x7rJ/AHJFZOjqn3NmvQdH9q7
nuc/04DLJVTvfSjuUHVDgZsDWVhR+oOz0gbt04zRfl5MkdYIMg9d01xdV8NNz2MR54fCJMXDL6mQ
jNr/0gyaCrYXc0kJlMR/yIEhFm7zqIMbZHq+R1J9ltNM1eBRI5c+xOhppqkcb5FEEqjVxICl/oNV
y3MUOOOmpdZfAWggKugh091tFBpyweidD2x8s9BmLX/9iPr8VPy4XpMjsBxJqoxH7zGkLTGs5lWf
WCAGtBfQOB8pnDGg+catJBSUHXH2qaLniY3sgthJ1qjmYwSvLfG0NeFpDjBllIde/Yoz+TL/1+3u
bZvj35RHamRvR1KDWhEDZ2PPs965Z7ZO2yMtGU1+/NrkqBcXvSQw2JlQpXNmrSua3R12e4Svk/5R
1iNmn5F3r9D3nSPm7ZS36Qc2XzV6hsb8iKf2+stwYF+1UL0OZYLaun/Dd3Zuh2hYjiJ6qA3nGeDf
ZcJCKNlNt25+lxT9j2Icz3GIyFg3TZITUNBYUp4a7ESOnry5pvk0IvS2puYzj/qjslIbOBdBl7oz
VX/D2c8pCMQc/JZ3Ru4BX/8elvCnL//9MU/5949RCX/8G/9+Dj9gQeRfzT/8U//NQxjg9H/+innY
//y3v9qmsmwHJY8kSVhXNoiIv/6j0OPsLWuCNziXb2n7f32cvyU02M43ZhHStITtSMk3UL8nNKhv
ttItQyFWc0z71//J8qoJSGa0vknDlLaLTt9SDvfb3xMahPlNClMo19Ilh7ehi38moUHZc7hx/isA
77cXgO9r8s0cXTimLv4cfqyji8mqfjLWdh2ZB7jRYhfBh6XwDVdh2nOrYTK4MnL5YDGQwtCI1Yvh
HthwkFezZjjaIuOBZJrngIgsdCRjJLSVE0UfusCpXlaC06Uh26sdIFEWdSi55SXhAmHotdRyquPe
HzcJQ+pN49MUM4NFq8hUftnUcteq+KuQ076w1YfpZz8Q5DDU7L33oLJvEPPzNYj5/oRSbzh4IWr+
SvtKsrjAvyQFExsmmBWhShsRBvEy84ddZvZM+gQESqOHE4i9zQZLS54g4JO2r9ZFUr6YUbRymzxc
MUw5FX2DEhLzHlgjFB5Jf6N7a9m+tg+mk+N2xRISt+HFHKOPoSQltuWx/W62R3DmJ70XLd0GtyiU
kMoSn44NHU8bwjtCa2+1ysIDFUa6Tq02xm6dFDubfCiwXB3l9iwfVvmZUKQ3f/Zs5kMyQs8ezLMn
m/bJKjoONRBNWMfExGkCOZCHPzaOqrbolsGJ2gj3TGRGh46l/TUwSB4EHXZoRzQ4kHbxccZkxEnB
ClJUx5RK9QS7DmdOaEXQh+u7Nib6q5wPP+pvzPI95ua0Mt9N+FyjyYC17dttoff73CkAwjnWmmfw
4Azyp3Sc7KFia79og8bbmI0AoE/+D/CsOy/GDw3N/VzU6gHJer2LyCpglGDZB0zLZF+MSC08tquQ
rqD5DrH9Yo3gn7S2RUboM1MIc/XE3GrdRyQSoBYwFmxz6kOny3zrx0W3xVyF8L7X7kpvBKgcd+wj
wQLimkvQliuU/h6gPYagi7ZG/Rnl5soKQ4jb/WAsQb19Kjd/L3qDOB7uCKwF8/s0ZLooAiZ4CB+q
a1M5d5aV6wvCVtw7AD6HDKAWp8GdJwprO0jAb3oG2CO1QOyDiO6XvVu99ZOz9au8XcITYUKE60OE
xwHT/bpVHiAjWb8LxFpOj8MoLut+n/loxSbmcdS1P0uP3/ajFJregEXVosqmGqxAaPpEjA0kH1L0
mA/CZ2geeSRlqdYJl8YEfjLzjE/AFSA/2LuuisKZ1rEJJiyo6gChDujZerDvfV+7NpN4LdARWRl4
MlAaaEwS8RgI/zpW+ocIhu7O7dtdzYp95fjkIQ4OYU61tW/d7IMYGJaFeklWhVZfmk4/+43+kCcK
7VTUYW2p1WtVjQpEiLUfaaGXUIeYPBthtHEk4P+aLciszWYIo0U7pylbYDBpiTeQssxRfXtSZldP
gARqBEZWciGHEb6RaEfqhH4NsgYP39QiXWCd0SFfdeL4ZXCktsO7hPWFht3JChqTtAPsnlDlEpH4
KkMNeIEodqSqZZu+c1EnF+SzqxQZTIf2DG56igFjmLPYZQ4QdqqKHoC7XTwycaff5+jQl0zZ94NP
jCC5zXijn4vYN7BhsCSGbRIcUXTlu8rvxJqPGMoNzeu+h3MrjSjgdfCbmxWwnY8G3rMq07xN7qDX
bnWY7mGc3tPsfmEkj/ZlWqOrNQB5uFnu7QzUWYyAUKRYpKS3WgJBFGG4YRAU3adTu+5cyaLE1F3C
yzJSUsz2hl0txs+MJake8bzL3IDXpAZ1Vr0gxI2GMMHQ/lCq7tlCuwT1Ooc04g6veFC3sHffNc/l
AxdDjjcFWYfedLGS4DnJ+o88C5FsJcDDfHIaEQKTZDksXQtZVUGchMcGalTBvWm5h5HucDnp0xGj
I4WzsunVwLgyeSraVU8u8ToMqjNaIp+NZgvAOBr9nWL5dA48vVuxYqBtxspyCRLstlMa/tCChkj4
6Blx+qatsiuJJh+eNl0bzbjzqZEXPvuLR45OZlzD8MXKETMVIDbXixivqD5ZFTm2o5LZ0H6ICOei
7J7fZXYQBbhBJjW85gkqTk8/DQEisMiyQboWRHlY/afLyF2zvItCM+ar4GrVDsa+SD2Zwn5xB4Xb
WyPyFIoVN7maen9U96aanjPHhv85DvVWONl8SSbX1scjQbQRpk6/maPOSWp15YhVlW+2twzsKqYZ
XA07vOtAGcnefsnBc9yX0zjeD5OW3rELu6qx+mmOCOLj1n4vWV5UQ9CBm2NCP4azsFGyitOt8ubn
6F1SZL97JtIddu7gTnf1uw7V0S4agKe0xgjy0SUQnOWhAhENUchNjkREWsT08cwxwe95wdRBd+uH
ZkjIxi4LhW/RuCk7lRu/wdrvgUtgE2NpD23VlPvMHIdtbTf5gSGot2a3tOryiKFDPK50F4KCYqqa
BAaCmJx15sA7ewgc3P6QfmFtgBsPJcOpSJ70FB+XqfALZNpUMZuJHzycmUEeVYs07cZ7eCjT2eYW
zTRA3fVxR1p025D5mPNbOYUFfcigLnmL67FEfH+Pyc/buE7aLYtuRj+V9G1eM71M2XTQQ/A8mk5E
qfBaZM/AQQ6qK8WVTVO0ZkgxrouSwVwSEA0RAF/dBJy3J2mMz0Kl/SVW/ZPfFLe4TXcawoa2JAfT
plcPJ1U9Ze44hx6Ww3ZAUbLn4POXWm8/BR02WIJZYZLP/uVmiab6YRzwXcvcZfmDGQ6KaLBlvs9I
xgyYQehBxwmOLEZFwXtTtZ9GW1z5hLA+ifs7VvsRa9mGsYJgHWm3rtj7ls1gyiL+T1cWULoyf4T5
cRnxiq7Cmigu31ZkUbUKFfNk4R3NKjBeLilEckoOvGdfeGjhuOksgxwyeZS3VZk+N9vcms1weLV1
eEVp2qNa7HEGAP3TgHkTHTEomHGkfJ9HjqwoloCKw/TJTss7YbEdT2zZYf1Hf6clUKIKKsOmeKxj
FKEk1KU7t3GZzvthkq4idxY+dDXR4XbjlJepyIDicjrQDkdb4hmOPbrl1CH6hXRr+x6nHpnVfhyu
tSl4szWNvZ5WfZUtrg3XjtZ165OePjvxCk1YgBawAmp2QEI8TI+FNIZpU+ms8O2KeByyiuFmORs0
Bi3wUa08EA06HIdQPXKug9vg5ZmikODrPsE4kynI1UarGFDa6zZuYLmmyBMr0R1h+is8IMzfBaGo
vMaoQTJs/6fEJUQkhpO6tDOrrllJEBte2cK6MSG8JCbRAYZjtLtyDMJ7B00d+AjekDLuTiEFwUJr
yo4foMjObtz1Ww7tag3kCbG3ysYlpXOza3Xm08gMXn3Vs4QNu6segrtX4I27LvmeaNWypwfYaXh3
7ag5GPPOYUCFSGHi/KwFbFd0bNrqV8P1/6BV/UPm3/+/kL8/9Zc6laTjQnDRaTVNwyBn/F//PlXw
t2Z0ji38t7/+R1qFKA+qP7aW/4eH+K21tL6ZtK4uU3Ta1v6zbuaO9pvpKJ3EP52+ds6m++tffmsq
DfmNblMykteN/+pEa044+k1DfDNdodsuUzU2DYah/pmmEtnYn5rKX0/ZAVjr0PbS5Io/huPVAePs
Omi6rQewiqksWcNb9J9b+BPNj6AvxJwYfnBEll5LlH0XrU0t0vA0JEqAdQIcy+vCwDaOgylDLV+q
chPK9hzaw0cdCoyb1DCSRR1ye9NqT0zRR3YrsBijFvgLLJRoLUOj3BDATJ08aW9RTEZCT/HS16zl
pB7tUAJ/d2z/IUuS51Ivh1XTaZRP0/DkQLxLCuuh4Zpag2N6KlheMAYbT7WmPVCVWYtGOPqCrHKB
TMKFY1JiJ4CzN2ed5E9TPpxIiNiCz74rHI/buta9swD7xJITAnPXb1GI/Svk47KQShAsEJdHZbof
ld4+O0H6XaSWtWPMCwcSQVZaxgu9il5ivls+uY86MPRjHLRr30Gzga5PsNn0LwiTkVeDXYM3aXpk
xDGxnmwC0oMBiKdCusnJtUVujgeRJeZeN1nF2xXT16S2fabs9rAiFXJlR524Ri7zxlA3D0LIbVHO
IG7CITR66kWkIwg3k2tOtC8sU2hcyCn97bzozvqeGZZ/Q3cVrSmWfFAz9Cmq+GXoar+yQr8fZgxN
FxlfbsDueELWA1E9pihBvTihJ2jNs6iaa5vUH1OTpczggXXiOPuOk8FHjkYJgpAcv1Zmn0K91BmI
Di8o3PBk+MFuAnhiR9PNMY1nI1Kb1koPle3sxs5/SZp+2jFtRO5YiIdBL+KtRooZQnXnXHh1tpcu
XjyPynfZRf2HZFi9jfWyeVARchigSKwZ2To9eVpw3/NqZKH1YnoKZ3zDlISELII1whICeALsjn2j
W+tQduEDuZTloTW8cP/375qSG5WP7bxtO8UwIkdw5TXvHQUhh2cDVrWcrGWdYVCcplRiwfL6FSiw
LRHq/cK26xPUkPyQh8JG4YDov1UfXT3qqKg7g7WBAAEwps9EuZVo2kM1v/9lzHVhU8DN3GrHSFdj
aQRMFrGbBgXcCeFBNwdWD3658bH/9fytNKDyJZ/hczDFPVW5y6Qge7UbfiD62odMBFjsPDQFg8Rj
KBLA9fyznMZZlZtWz6pAn6+UyTa28OWqKcwHthAZ4jbIrl45nXjH1zqq+1XulEB9LDvcA2L1N6k1
QhyhJN6oEhVXX8kPs5yNxMlAfhyrDxU388cNol8FMMIYLOSOU7Hmc1tSI/Hie5LooD4c0e9hXZ+Q
rCxsjCy0a1zPEdiBHS6yGVxeveUWFrAETvhZU80bNOAGAo7xDvE/fSsGIG10Nk8BoDaw0PVlaix0
S7EslwM+QhaopI379qMP7JR1uSnRnbFl0pFsLnSHgBItbR7BOL/5oPfggqXpCuYf0Xm+B+kxEZ9a
lz7UOvxW2J1bMwDrjZWCdXAtdWIrkpoNbMJLqunG2okLJG+NADpDNxTHJzE2JygC4JULyGZTriNP
jB4bC/o3MdhnC7nfHAuH92YiiJ6jUUPHTTnstal8DzXSuTyTGUzltTu/TJjYt+ZXFYxvZWZ+gHTi
he9hG3uJ9xDk1bubm6+mcDh0cyTBVRE+qdY+U6+8aSwlWwXNckwPVlLf242NTW/GnyujJNsCOYqf
1Ke8Jw6tEPIlMCN9XQzOHUbNfaMIuc5mXFFNavIqa537PlG3wtW2qZq+sxuAwtMaGUMg+L2EmGO7
LI4MOpjxQ3ji9gPCqU3xF6sRXWTMA+mmpRiYOedMDO9TD8AgRPO7CBveBhu6jF+CbyxqbTpZHtau
qiuWhhjZXdheeTZzdctFE+L0ydjesrtOCmBX/KwnmOz9piPWA/sa9vCB0dkvZmFZ4oU2nkodF5ET
IsaOhlOSpVwgkABUgx08fR1gQm+VI8+EW3zWxIXHIGNXYebvs8j+IJk+XsItTSBYcqGq/EuViFij
ESVyWh1c1vLLkBUBEo6MMGruBpZZyi08rnczTAwEXrMdtU9RaU/MxTTgojizMai3SbKNq+DgaaFF
ssOMeWR2iPI/iw5+3H3mQbyNSxdAuTs8TxLvGBSbHE+xuqZxeUtQXZSBdQ7cZIuA+VwhSAdvjJMm
bLPN2OUgamocrNNor7oWyrM1U59S8doTFL/QcbEs+BRaKy+umZX8D6sC/76Cm6d//7Dqy34G1dtf
rtXbz886+N//5u9JzzaFnm39Hs38e8n3D/YI7jehbNtwHeUIZeqKavC3kk/Ib0qS8uxa7rwA0N1/
puKbq8o/bRFQg5D85PKdLOSe1KN/H/Ss6kTrRBs1m4rYt/ohaB3n0W7hUq/gagFdhdysk44W6Ku0
zfIbHD6Qx5Jtmqk30TppfOtvfcIfNlp/QfmI/SNrajYmjm3+6TnxhGzHdW3DMkxlOGIuUj/e7rmu
5j//LzjXVKiNLkYLUdfPsTOiLVLk2JI1U+wNLzduTYUjsIs7A6FAZm2tFOY3CRfMmzOimRbjQHhA
WKr0uXEQegoSbrYcJigeVSePsSAPN/ai6lS60U9DS+uPocG54qZY2halBmlPKzXsQcOcmNzUdvjB
ir5/le2EAjlyRveo2tii/JMdQyQSQGbF2yw28NTwJg0j37B/BdBMpLQGIIEldbWwLTSsmDYcJlS6
a+s/cRRZj/g08CImob/JAtfYNHFfX8Nk9rHXMva+cPjD5MmAcja2U+9b1VV3sLhIC0jhjCkiFjbK
NZurr0hdkS0GLCCAqEhhfJx7UfgkzzURqQRKl09B72qbSRnmjaq4AcCCOea5ZrB46jW82T3QMQ5X
UPcGQcWILCmpLfw7itp7WZhWdm1DnL5FDwnabkuST+JRK777lmoerVJnwMVGadXYwj1CE/YXNKbW
q+5Mzksgx3DjmV56SNk/PAWOET5Gfqy99H3ZEYJgVjstwc0H0tpZlTnn3xTp/fe+q3IITLpJMjIy
Fr920k9Pae3ZZc+yiLSCbCDUJPMLi1Sb8dfZZ/p3mbwswn3sVi8OJAVSoUFW1khj4VBkDIatsDjA
xAwf/NbL1sSQ1vMwOmPWWs3w8ZbxhqZF1yKOm9cwwmuR1U2+BATSYFHLvXVUtOOe4AZnlZZ+cE3B
ks1lMB8AcAubUtfnFIc6JcZYZ4kVox9W2gCht2rcbT8U/sskSQrBltCNVC6YuuOklGBlAeLH7TBc
p77sgR8bFjy8BjNWw48EuLgl29Ozt66EpU/8iLGqAVZDYUz/k7nzWLIcObP0Cw1ocHc4xGYWV+sQ
N2RuYJEKWms8/XxI0prF6Tb2jNksxmqTxcxi3ogAXJz/nO9AS7Qch8O52V6cxou3SgJ/M6ayWgcJ
UwqZVzaHnqiHJqrm986baZRpnMo4MTDPXhBsx5XrRkww2L/WYJdsELYcTlpm99DXR+tY1hkWVZOz
YlzQCorZpVrHpQK+Qtx3PLkNDBIStemJoyayFhVcW+KPsl01/sTBKM1m9Y09NXsoDIPgnvIBlqyM
cqR/NM+m7BB3qSIyzeGS6W1PHDuDmO1NVX22VN3f6EqdmVMO5lYm7XCgY6s+j5yRHmaKQQ+1JZIL
rJDwdwbqkjepRez1Zp8CvcF8mB18BgFT3MPUNQ5t3DD9674vr/lgtceUXoGzmZQLaaNIQugEaXCW
pRud7BgcTDt03Q9KmqpnFkj3SPWq8QjeH3enEwMBCuC9QalY+OdtWnYdirOuQaM5XTft3bBFFZxi
hCbwbsqE9Ahsy3i0IM/6kIdYGvexIRQzSLPhshy6CZFoRNF3K6NMYC21Ryc7vRrEVW1dkZH1oGhA
lPJd2FYRqSsQ6D6HXi4Fbfdi9X3+lnn8wFfCQlDazF5uFJD0Sg5zDeIPc8yalubay6ZHH7672hI5
DsqTLuz0y6V/48N1IvdQ1LW6ARk3rnIEceqD0bE2fTUG+a4Zu9rYZsJDmdKzSPaZodsvBVB1D+Ao
+sxBNAege4Lio8jDDjZEZSF3z/nFHyKXotYsP4aS/0eKcvwRimJBroIUbtXBjPMHazza8dR7F1JD
IvllQ8ntnnlorPsYeFxqJM2dPJSlUX41PJVfvi/zN9hV5rkzS+tIaNO4DnHHuJDZpPVrwjsiIEuX
3jXo+48k84xz60R4ZtumWoaApHCI5DRuSNB+ef4swvQ7v+3yGhJByzwby/RbJN34c/bDwth1KeSS
e9s0BSZBEd3rWZs/6Oab8u3MUI1EZ+YBBMoagKG6b7tPIyrHP2rgEgcHrZfm6ljDmL4lERNWJXtm
vNzCikMgzOkW8bP8lsx8VNNv61sfuPKHbw6t9UgdgrdvEmk+ZpZdPRMjze9TVlUHq2P4vWL/5GrW
QqOPWD9r8+BT4XKcFwIUs0/3HfaBCw7BqVfsPs38iufdiU+uJOVVMbilZ8b4VgurybfJqCL7mXUz
+oQkgviCUqV/tIbsdk3nNfLYNn1FgI/iGdzFPfIErh7MooXlEaMJJisl7Ad3zhBG8BQOevjIXDG+
ksbE89+K7OSJRu+iPB/2ZQtioQR1d/C0M90ar+m/7N4g41t3CJZJ27rkpvhM02RZZ+EQAOH0Yjzp
CRl6smNG9w7fxZ3bG8bExN7vX6uZi6AIBE1ZMSZHyllqecvKBRVeAk6mkyLsM72mPy35PZgie9Rx
M+1n0YdnrgfOh6OCbG2EIUizjGFK0MzODwtW2c+uxYlUCBfjJVjAipl9DDfKKHrwmES1Ekrr/aId
z4FlUaxa90k5fmXlkJvHmkSL9yY6337JCgK8OCyGbcXnXpt2qbYURTJ4crHkf42jz84sYvns1c24
xfU+7xho6DONTLQL2E73GThDtPGyXnz1DeHJ3go6wFGckMKeqtoSsjILbf3qmllw8Gw/29cDyJPM
iks4NFO6nZ2CRnuXGyvYVPjtBaAhb+KPpGb9veqSp5a30cPaDnACIrl/zjL7IiGvd3Z3GblXByAB
Iewsg5z2aCKWJEH50gb2Uxi81N15qJqfBXskaap0DcPjg96GNcr4U2wNa68JX/NKk0912o2U9mWa
9FqO8hJPdINE9BvXL0V6HY07flMmOx4VYPgXJ1gBqTqSryLcAUJy7G+d1RzNqf+ZwStsxHixYOaM
IW7FQAWbnDJ5qiBBFzA/Dcc12baFur+jVXDPeZPyOYlO6EJGqIitzDn3fQd78PAR5uOvUjIgDC/K
/koUI5W5/BSQ/KSD0OKMWLGbJ555eJlJtm+T9lCbGEopmvC636X1q2NHawZi+lDH2NJl/lwHoE1N
/Gfuk+bVjLzXtL5DF+koIePS8UKEjPf10xzGTdM+hlm6pbY+xv0niKy6/QaO+YQ8qfSzZ+Gq7PnQ
DE13Kk/cd2tKmG0bziOxMvDbpv+7H3uY2do6RiUZ97qO+VscJuuYY5idQoRwye6wZ+ypiQF60nQ4
S8ZjHUTfpZ0Cbze5dYNZSc9AqikY4cQCNUWlK/DxvEoMe+9DNOCKtgdsH8bFTubiBdNuhO260QdZ
pQcsit2pwke/a1IRwb8GGBubFLvoJnsKQe9thskplzaqqzA8bDeKb1lNjE0wIAOKXzZcfacwuWad
pa0NTXdfZDUoQGgmbzksMc8YRE9DjM+QU2TdvGoxqQAVpIe3OGmdc7M3KAlhUfGuCM7Ea5EzblVp
EKhP/Eeg27+YaTyy2wfAS5iHK1XCAHLyiEpBosW/epmlDiOawPmIK8nsxhurZ6bfqCaAvHmPpj8c
U5iJHHJiq+5XAhHkJRkjqbdj3sD35B5dgyzKUp0eI2qDCRnw9wKqoVbHKRPnSN0CqNaqznnOqnLv
NChtuo2wXdZ9SAotxHb1XcuEbSq1TFqdQe1voU5I7Os6hJNd0jHNs5HzPQWVCbSHADxlAXSfyiN7
E+NccJAoFIMKxE4MgYChnAzn3FbRYXZLSHvKlD8ajZKTgF5qt1NHKp4wdH6cO6w0BuS2rZNyt4K2
NRNJNZlTJbVrvWudwVmoR6ZM4M8gQlpZ6WzyRkUUcoRA/GtsGjy9dc+26sF/1bKwSRZ2vHZlxvPo
9m54GXVErifDl7am/KLZ0BdTvBmgehqUxXq5aHAZxL2RNXwKXT1DqCbOPbZS3aho8uBslcFWjpN3
IuhIM7uRxo+xMud9bZUZvcYmt1ZK8A5az8WeLnJ1NN0OoIMnXfVZoJRvWq8woQUHBBYj37lOIcYH
LC2Mz+pxXDJo/k5gvgFjwgUQ21eQnO2kJgEdh8vdbxnHekEoEeH1xAsPtt+i4Cgt0tfUM81955vi
QQam5MfM6awoMuNjhqZ9imouQRzB62ucOrix7BZwI1zyA6ez+XtktuMHuOWJZBhV6hNFoCx4ysB1
O0gmJXZA1Z/PcJIjZnkwrPhiiOGx7/Lk2Q4yg+roITnnqFjYmBnS+8IFyWaHvXPJAKf4K1ka2YEz
greRjUcM1U5jQnw8LxmNRy6Fw62IGSAYbrT32bfO3UQEbBUDttqrrJBHz3A/UzEQprVwII+hiq8u
xXRJQs5c/i6D5CjrpTDIGNEC57mD/EhCYcOZUHwatKozOY3pKLVn/UIWDOlzHqxkq7M0urj5Er5p
XUgTfhsf0JyivTsG8atj0Fe74gliRe1EPR3CoPI+TF1ae1rOjaMuHdjXAe6FilAsNfWpZPVoxHsw
9yAn8iwv3pxBmncVmeJIfa+9E3hHTlkufPKO5fQq4Bk8J/NCCVDuWK+IWfb7mr3mGmYc3825HH4I
IGfHKFbB93KS4S5nJSDTZmaX3HDoo0ii5iAnPCjl4DFQJbFyrMOEC60Eq6PSyX2eQBZuxEAIImiZ
2BvwCS6j6Q2kBXL0N6phLEJlanxxxij+NFWUcStFexVeC6wV4NgpC5KFcud+iKDBnJz98Lvc/8gr
d5mScPEeBI3JWdqLA/BROElMS2hhnsNtPGJR8Fr4s5E0zRPFoTkCetvRvFSKK1ogQfQ6NLagQKje
bILgLWza+lCjlIANQ7ydQCJfRFzar5425G2KfTYLfwyPZWe335WMiwveFDwf9M/Ym2QYmosGJvaU
prM8okKm+8Jo7IMnRm53Bbn5kzRmrjFxMI63WYEkKEWkXxMdh5e4b/U7NxvOJIy5OdxR4FjsC/hS
wG57BUuQKinBCbEt3ueOK4WrkoFoFgy0BhngbCv89zG5onWjqmhbp3FxDokL/Row99wcsqrfpp6K
GqAAMtmqhE8UFMzsGcOP1ofdxyUueNJ5DVZImJRmdHQ113XPD2GDSyP/0fsxyXo+tX+h+w1XoI3z
Ywkl1DscTM41iXv54vSUuQYywN2YyeqWdoKOXbMPbtK3u7vmjHs0CUkT/4vzfZLQ2LUyy8LeaEuY
Pw2jVUQYa3T5ju4dRxAbLCo4qYWB70QPQBiZebF717KWm7CCEE7u/pdHvPHKl1VsxzQLfmmPurSM
qvbHsbdh4PAksMuWzaOKPP2QBk6FjN6HkMYzBfOqAsATtBeXgN6zHzXq4tNZfVTkKQ6Tibxs0ZZw
01YZncZaOfcBHDhQY9PdYWtnw4gcC6J/qRhP0CaC7h9xam9HuLguTFpuyURT0rp5MSaMjmbQBg+J
78mrjJr+aIMTuVqug5rhlhQUlRbopdjwNzUgm41lsHlvm8H4UF0SfqWRoK49UI7aDc1U3gOSBh+x
E/pfmSPTauupLHvo6YB/AfA5HUwvmR+ruQ++1fRPAGCJ8cmU3g+KYPstL4x/LGVQHpQTZDWAxlKc
dNCPE1yhCX9VCy79tDSEfnX9smPZyHsH1arqVrXR9GpjFkeph4MYZ3yB4FFg2YRYXACYsKmpkuKZ
uXGROSrktXIyh3tseoovPe0u+J+qrayi9Oyp0n117LQ6iol4V6HMaeOb3Dy6Rk1QT41k75W0lJbp
UL5I2oV+xwUDisJQdKdQwbYDum9/C2M1PzQYDfbk0xoH57DpUkFOOSZR5pz7Cog6P3RJpQ+WPM2T
Yf7khl49+koZ9BIMdEFFficeOD4H+4L7uMQ43o4Phh6oUVB4U0PqXUKOmnPqdPuKaP67QFy8DXVu
bxlFgA6yxp5HOOTEOgt4DrvGaOv+yu0OgHk01Ol7WjUZB/IKragxhHjxtGZ8LrF3MsUusvgyNpQH
OT4Y/x4C8xkoLOa2XlikhrpEsWWEM5mPbJCGRvZTdHlGc2m+05mgrlRhDnvHwrvO1yV+p0hjWHSX
RxjWRGTFGyqYikezpVGa/jLg/V6t5Z1xWkBPoZQvLAP5AwHmet/U0fDTrKtqL+MMF0JhphSrEMss
jpHhmPchq3C/OsHy0oDtD7+E2zq72K/zekW3lIFvzhw5QnfE4r7jH22SQxvk9jtYluJbKYEVYB0Y
X/1pGu52aVHpizmh3AZz6R5YCVF1hsQAVNHX+n1KPOvmBzB85ezHN/bF9t1MQrWnQI/zytwG0XM1
VoxozbbWX71WJX5Dm3AzHMHgqYwH76jiMQPmXAfXpI2INucj4kffud4LvNqAjEqv7W/0NBNlFX1a
7ro4jH5bRohByE+yM9DY/sWrgArW82jd8sK23nKeWhxofhof0x583tDiUkBD9edHKRqQScSBTkmQ
k78LB3lvYpO0LeYG5e4VGf0EWgLoUe5pJQkgHUP25GpPl9g0/JznsnzyZprQA4hdW5qzwhdG1hHn
gwSzylp3s3kg89Du4tAxIerV0AI3uGaskbl75h2c0kMlgkdDWarlQKgyEMz2wqvL145QNAsO0EG7
HAeiymCbc+XWR/SM+jBkRgFHkhD6aiI5jjgBCZsUgP8IuHs+UfhoQlBoqt2Qj/7RwQly7pNB72dl
u1tiQsO5bCDaO8qH4BJM9TLcT9eQ4PITy/Z0ILYc7ebQzzcZlzzoFjFQ6FJQP8BMZdMWI5VcYUlx
lDPwDDBysSknU9XPPI/LX+yW83OK4+ti4QIUq45vOScDOHlZpv3noqmSY2EFQ7jqqx55DvA6LRpI
mickD4ANiF1ski0TFbY8YCzeaoxb+ywbnTyNE6JSzwwmoGao7SFCOfQ7WMYMsBOqg7qIpDB+ssEK
yN/tUkLT9/1UbwcVcoA0mxjTGPht3Bx915TfAbuHX3NuFgQP+uQxdNr+MMhO/zCzpsIwNzLX5SRt
he8zW+y7Zl7CATQewlveqvJoh359N5XGwqKnfHxjZko0UjQZicvRbc2fM2S+kjaGtFEbfqo9zuhC
pg+d6RBU9Epl/4qTEFTWDE0YVGkS0wIQlgnlLwRP2vcOoCtI/ChJyg2PlToXHnbk0rDcmlDJrB8c
25fuli3WoXIj5nUFCOCee9lGpI4L/tnU9li+GFGcP2HI0h9ImS3QwFJ0MMksErKbapRoWFWJVbjw
neYFMS2/1LUld8ykPIjIsS9vHKTsZ6OcuohzKkU1/F4Xn7UT6Mc8rsxDZ0oumE4Y2XsKID2QaYFN
nQrq0Br8W/6dar3xPjhVuOMMC8RE+oQLVulslD88cxy4vdoj0PjZY7bsdujkRJZMbgR17UdQsOvs
d9N7xk8iF5Pc2IBpzuHSbrLSXc28pQJwxFjE1Fa6HrQxVsTo5gVCEczR0aJ8hCdk6KsTbAtC9rHd
8FzrLBHmitGYDo5kdOf9REXHw9A50RspHzDbnaqezKKE79aKT0xWxg2QbvaWQwREcMKU5XhexBM9
Uy9Ue1VIjUUbLXBqJIpzxmneAsyQhB/STcdiMYQGHHqlGZ21NxHTJKjRntqipEOPIZn12pVpsdep
RVMnP2Py7pSs7jMP/CZK6GILskG4fJI+8aHAh/El9VW+zuhuhJaU2Wdd8jr3/DlE/KC/JrXIv6ai
Cb+atnVgLpb1mR0KFGzXmM+sc/1+JrJOanWxK/Ol8vq0INjvf/clB1BpV0yAxCNfqcUntKby+sd9
jMZqDFuMHmiBvTmJ3zYttuk+YAVHqsojolGOGMG4yD571QYy5D99v1bqAGj/4/Tteqs9/3H40j0w
0wQEWuAkAzt6+6d/1ylU9/OPY5eeAf+QcrkjqVDhaFgnPSg87Pp9125tlOwtxyISyE7iqu/O3He3
ZMBqshoI0HDDnC1QcI70ueBhSGQM5c/RuKUVyCL9hPW181DkVoXWzocG74CAt/hcW9MNscOxl0PH
X7ytbeWybHiUA2IfrsyhwfCTRS860ZiD/vhTZxs5cx36Ay7p1A3JAv9HhK3LlpGuZm96ytJhEKuB
9kiSbb5uA+JbamTkQSX6vM6VGo9FmOPsGccZuHmQpde8NT4rJOpX4Vlq1/PLDWeZ6GdJOOXk0ztT
kMeO5v3C/3kqS044QBma+2gN9l4NIj4UJpVpY5HIXzEAuVfWWnXJgmH8cKEu8KMOTO/eTibMbcFg
OSYvYwI3c0vdb4LlABrEmj74aOpfKpwfLxBrgYzMym13osHNv9Mjnj0xcJa20hMj9vg7d5FwW0eF
8Lk9NbzQeZM89e7kKtb0ftpXsJhfcpzVV6dvoyvrISc8x4ubdYDZft+rFDWSCtt+jyQDS8Lgkb7F
ElMlFsWMGYF2I9DQOT6UuPAQhhi/2jzD4XyN7Jo2WFvIlxoTYoyEkhWcOZLsFIuISgQBmIkvOUMn
rf065j9VC3gQ/XETOGX2KPXs3KYpGr5VvUs5bEqf/KpxB/dJmgnhIECvI3gykT3rKPDu0rDGR8wI
Niagqf7sizbn1ARkPHLb8ufYue3W09iYaZ5FLugntJkaQ9m17imQIOs1ANDJG6R130KhYbl+a7Ix
HTeVO8avlczyxwFtHVMZKNa31CoyKNt8mwyXFdupi5nq87bbJhLvDRM42wJf6DDN7FTmHvo6IxbR
1153mnmdnua4zjDfpE1z0r4RgIarGS4qpd5z0xWHImnTUzlbBRithvOGaMprRe0RJWV+9TLFJTQM
h3ZSBPDKPOVOlHL6FRkOQ3qtWKFsdS2zsucdbPMzcTR4LPZgp1vXEOm3sK4c1FaqCrQFPRLlnRxE
ywDlmFj5cEPHmejokBUiiO1RuOjNB8eIciRCD6zQqs7zhJZy/AkVyZldQDbpwNecn+iCX+a9FWxF
HO2cRroJV1uNXgpomokG60vP0bwM5pe4So3nshbBHv1WH7xBgmy3WtNElCs1Zi2uMQg68DywJ443
pJ7h4HXu/Gziidg6ri/uXDWGh2pK6mdYLbTHWBP0zwLv7V2mkfceesL9DUTSf/OWT4GW0tFXKPLk
nQ1rRGai5/2gpeUfxkh77xgZptNIguxcMLUDV8ZVX+ewu+NB0zOUJMWGtSc+sEoMF7/zu2Nhco4g
XpoUx96sqmJpRODMQUYk37mBmJ6WfqFLh9SBRjBNdxRMh0Ashff1mu1eXrniJZqjaBiA+CuJgVhS
zt+izmLkU880V+Z2PL4n2UTxQeiO0QfHXVRKXY7ABjxHb1xZ8CW31iCf/bKCFUZxJNpNqTNG0IQ8
V9pEEw27ivFV63aPGt3Sptt+Ms9tGCe/C/hQ95wkx3GUk/9QAW3QfF/SjLxmbHHTtO1fwq0XxcDX
+ascXY6UHeuKhTqCrYKD2yoSXJyBDlTWPetc42DR6BUARtT1Q1CN4kvnACIFqYWGJi0CNZYTGRfZ
Ar92HPBqvDA42TqcDRHkcYfGoVzFSI8p1GNJN+2ZyS+3otKgIY41ugsfLR0ZR0snxs0K5beyzQBK
uApZgi/MTp4DL2n2qQim59yP7pi+SS7oIKfkIBqOkoPqVg9hcobXPb5GVWjurDmzNwtIaq2dYfyO
B7PemHOXvNOvxairMvzwo4ecDj00jYcdGghQuMhBGoOGg33EVKCMRG59j2ZQfzCKjLPH+Yf8TcXC
DBP13kA8O/AqgJpFz2bSZHbN7yQh1usWgb7PlZiP/cTTCWbY25amdndmnGcPc0wso8oYSEx945hc
CuABA1Xp3V1aaxKOFElsa6beWEhlskGerfduEBn7HH3r3vQ0Jzvt3JyjUHGrRXD0oZ6pSf6eMWQ+
ZPjKH8YgJCda6mjf00XKYxd39YOZleoBXF/kEMF0jdfen5p2CzO2/Wgp3MDymSJQ/w8XsTGOZTox
cRyota0WOXvUfvqZAPfcoQtzhM6JRj54PlugXQ1RvHZ5st6EnKonS4fyYhs95+X/Vz7Bv6IQ/uf/
58iCv1oCpan+bib8R2Jm89V+bf/wDJ66X/X0/Kvp0vavAZP/09/8RxDlZSoJonz9zKIlzEUPwY/2
X/56Yf37BAv1eNl//g/+bmH07L8BC5Ee+RPLhkSw2CL/nlpxvb8hD2uiLLYyXSyO7n+kVqTzN48C
7MVYiPvRsgQ2v39YGKX1N3gFmt/BZKaVI/6vUAhkXP7qYSTmZSrTNi0hXEFixzGX3/+LX7CmeN3q
E685tuq3PJXaXl0ZN++dAX+xMx4beOm86TKkEsFOjuPOqMaTcRcf3Zv3UTzXj9PNBoRuVz/aBXuK
Q6d4Ux/D2/RWPQsEKH1pngy8ZIXJAIlujfD8F9PoPxgef3U8yv/y8wvT8/gmO8RQF4/mXz5/4JG7
TnmpjgGXSeOuPogG72b1u3fAwRP9OlT+I8RoFL/srXizw3rVvMWPREtoiwSfOTtr94QEzvBxTFhR
BupvqtFp/htj5n/1MQkYwXLXJIMspRfb5l8+JggUURZVxHHMJd4S4vq3r+SLH0B5J3iHen1CgHtV
vqXOlueN27OjMc1n0fuVQ706k4d9Krz4DeMoJi1fDmeqqizS1FO5qtKlRs1uIS/CtGHiHWvr9u+/
yx6P+1+crn+eEs153paCLJWpHZ7Uv358IoJWrGdmszLQ8I1ws2ziC3cESrq4g9qKlbwe3auR5e4V
TgQ8o6Y7/fm3P/+7VMYxmqYSkqL9u+vq9AsCIw8HhVyzYwxHAJj6uQy95kblzDmykmpv5tLCGNg6
Z0164vznV0ytnLNlGoeuZC8LZakvfjNraMH8quMWDUYDI8Vc9Ge/S6Zjjrq8c4VeD33hg4XO3xtP
Qsg5OyqLHjZR3XwjxkKDVGDezR4aTroep8I6ObV1xuBUH+iegglbxq/NQTWzPOljn32BGG035s26
cpMlxQ1I/1Y7R83A16VFKwLl6iUZUo0Mqn1aw7hPinDYSQbkk2ReEJOiDuV0T9sk3makOdayN0Yc
uMbSPzjSF8/xf9UIXG2uXhwvvoC1TGKoVVgRnlTloQNusoHCSrwvhxhzf3TzrMxbT/t//1P/Q0H5
JyWFnzpBJ0m8kigbz61e1qd/+akbVBMx74+OKv2sclyzJlm2uNq6jfjNWRhqDNH4/ts0JdVtMC6T
P//KwM8BvGVTi3bWE8MFEKalJFlr9nfOCGhHjGpv8UJm1ANaG+Cq7iGIvwWzm99EvGTdZQg1n0T8
f/PF/KdHWKCToo2zqLKy0gL+r1+MTV10FQAjOMqrw8QUvWzckNwy5mGdQie8Bn63qWJZoXQ25qlk
JcdiB4UzVmFxCRXFQt22zd+p9sHceaufwFd/m747n8aLfP5vPqrt/SufZnnf8DFrITyJ5U4o8b85
y4vQGbCXNeogXMYNyfPYwnVjf8HrDKbwan8LzHncQPYBRUXt3mGiNG9fZuLFotfiteMncdOG+Rmk
kJmT2QANVSrsEDOjubZ8aGeZ3eKCPlXJExwNOn0bUSU3bXuEmj3J1SQUdbz1eArC+DwO+XRMZ00Y
qh7SM6PkiBjJeBMAapnAtdx63TTbuw1qr03b5Kr1B/Rk4Ji0urfVi6hG3Bst6UeueLuWmec7relH
LBfMIeQyKxTppayb9PLnV47l91sp0fenIenYkSRVV7PEIOKkP8bhia4mjE6TZRycZN20YANym2S2
bjD1jM5y8E6XPgbAZ351Zj2fHmeAEdqqp3VOXw3szhWmEqD0ZfVWFMgBg4BKoykuIvS1Sh+nCsYX
HuuVk7YCXkj/3c6D7ayDc0IShQvclhsmyqquX0yhdwrf44aeW2Y1C2OTwpkOfCJ2iU9HOkeKm1gY
AiANpUsrGHRUB/kAzm7i/bBj6e+LgfhwS6wHFzOxfdd9hpVN88N4dtr4cazoGDSq4dlWM9cB47Hy
yE9z6YSLRxFq2Sx0bqKfNMHhlwCS4DZwyVm1mKX0XwJP6BTwJnkKcknvmPRQyG2eP002IjMDltVQ
VFQ/xgbGCvkOjpKkWmhW63IGWFI05mXQWMHgG55hJ6+9LtypEcvknKXhxt/Dg+fpo7i80Opn6ya/
wzjcD3FzMSgO4DXGX9gJI9tN/HzRqAeQAwAdstT/kRj9h1c51JjUGwzv3c4hSgcOmDYgZrZ65bZI
zX1FW0PWEmOqahojmuZjDqZzbIS/IODHDKMsaz12/c2i4XGHI2Zc0yGTruSIyxcUOhQcN2ZGi99u
q33M6+qzimhb8uaGpQsjy9w6T7Oufo613GVBeG2n6kvQNGDNyTZKG1YIxkL8NRc63Y6TGV0z1UCI
3wEz2PPAM19g6OD4XrAdS+tliUbZqj7nVnX0LON9rtIH+FgY6FKmdiF3pyF4CKNobybHwJ52xE1T
rAsr9LbHlGTquh2nSzlGEw3K1VGZxnf293Dr2AS3Ii4Wq9JPNhN5Xq5M85oLyjExxoPRN9+8ILiN
tMehe1JOqY1yC5ekcPpbRE37ie/EGspDhWfL/ulzk3ItcDLZK63Jvxy7+5RcTCkUwzlAyICcaxQd
ATW3T1FQHxI6gFk93Mdl+rvOJqRCzzv2y/inQHuFqQQGAR8xW9BIrNWJA/Pg+v0pqzyGcZPZrO1W
vdD0tRRjltY6VliYB5oVz0lpehtILPUOoEK4Dgr+LFN+n6ZKNmtHqnuD0235CxCoTIqpMEOf5yaj
brymqNtgaAr5OXHXfT4LLtf1q8ibHMdE+8OTUXaIImVswsKeNo0lBiKhM/T7KDszMaTqgNQKNWj0
05oQhmxrCI+mIHZc5tktIWOy5kxprAAeT/gcRIDvsYsZimtsq5CBcOqFu8IxqWAq33vHu4u6QSql
SJkbORmMSWQra7SeTPqaKDddhghj/tMIcSkum1qHgZd5YTSfLNu5u6H72ISkT3tWrF2fPiGsLq0Q
yaf0v/l2dhOkl1Hf7224sBkcYEK18ZUkUbDN6/RINzz1bHkMKxGVF1ffwYlCojV0jOYBr65WFxkK
2rWU9yqtGqFuzAD0EkhaT/lMorI5j227IJkYXPdoP+tONQNAVr3WPmgfnCn1emZktwrr+lSF3fcm
DLn7g3iXS/eVU4/g08dbb+fVNWLlou1hAEU7m++09lLKbkbY0ir3MOM6WJvLTxk2AuV/nBe5clAd
VrXVvnI3S7LiQmVwtULa3JBgqp/SdlRQMSr/2aNWd5M14/wy4fgHTbgUXHVhsfeNStwpCSAsBOwK
Uz+uEZjO2PALOpakU+2n5WkZ62p6tAAaZpkMH8BM7kzZNlcncTAipNJftXqgwC2evd2suetgeqCh
NJjmp8JR6SYwMQbB5rfOVhs/QeNO9qRjjBOzQma3GPyWhrqrxzCGEHZGL0ZLL3PCy/SUjVBHywjU
a7ucYz3E4ZUxFMzjen/c9UmjrkVCbTOj+msD2eZdUCNQMOB+khSSr1uKYsj7Z9mhrzqkapn7uNXc
AdDoIGyYX8J6oUR8q+iGJncjn0PHg7Ba0hkcMDrQpgcxCeRSoovPBED83mx82G8evHWjginWLLs3
/knLxbHOejKW028CrSSUyKqlgQ3axxRg98Op2aDfkWnIWHczTetPYbgEzDA4WYtK61SdiWdHWV/w
lad4G5LAPWmiYcSNkdcHPF7nJoqmZwuaLZmXpTIsPtMchFkOLs6Z4PzVbIyOwgzwcl0hn/8Xc2e2
5DiSXuknggyAY70lQRLcd8ZyA4uIrMS+73h6fUipR9PdGmlkczNmZazIrKxIBknA3f9zzncU5P9P
ZjiNQ7I02Zepgj9ksiqnQSg5lawf2AT6pcntMrcLkM61UXRn8OjVGOlnu+iifV9k6g7HG8wWomW3
SiUxDG2quSsELDIphCGQ9t99jOs2lHFbqnFNLiT0xl1UWPGq0czyaKtNvMfJN61xfmn3SpbBh0y6
9CuY1lrEKovGqrlaMOjHojKoLk5UHIcBPJoFhzBQrbkyHMOcqyQeU5DSdGRFDizEjzKlsTJn6b7O
JYFOCI7VodOSmdEU2rvJVO6mnFtLTw/bkzEBB6OXLPvJqPpmmP9NmcXgVOBxmMoSbCv85GDCeFu3
gSzf62bOH1gtlYKJ+WZVfXk25gcJaLJjmQNUdCAl56ib9HUW17jyBZQpWY//9lDr9sZXw3Ph6erZ
zy8CnLRL8ac+J1Ro1arRiggAyBzhQgQIAOWjFSvHgaH+vbSpdJJN27VFzlnIJttlBUP1MjvKREZZ
1W4twz5HUz/ISbUnqsQTsiux7fahoZ80UycvMGOqeOrE3gO4xbreviZgqFiSU0bBXvEcmqG6WGX6
7w80cDYjLl3wfWpXqwfedhgBkt/ORKXu1MwPqR5cvEqXl/o42fsqSMUhogYi6MWZiU39xVzdFXLX
YbTGHKn2aDhG10hOjmV0Y+QQYYxKExfk4x1xtYCXJH0FjVBXLavcqRVQq3W9V/ZRkypL1JiGLsMR
UdGIGHyQJ1l1UXWZIEneEaH8I92LxdLU5q73SN56unhZdHdc/zygJX0RbLfuMa9D0rbDu19xp60s
v7yYqcbJirjX1hwn6dhSobIqYlGeYyrjJ6paXpRYfcXD2K2JLKHDaXJBzSJNPlM7BqekYPVQm8Fh
0/+0R39XhNpIyDoGocQgnQmC+Y1nItq1mY4RXzKPhCuRCRTz8YdmgPQBXcHm9mqa74qhVhsRdGwu
RztYjYP5VogyPXhCIi7YZ6U7dIINWoDc46sx5OyAxbYlDL8O8tTf+V08XOwwoVRDzayDksx6eQml
xBgxLE9xd0tVNbhr/I7WZepFNB0WsEK/4R8/apJ2bqEmnimCHdf6aDd7xeak7lW5h2eh30c4TUEr
u21iX0oOKKkP2E3LaDbJe/idnlQzwU8uWgOQssvdmv5ifAc6+QvP63rag7mVoAyeu65KDnTaiFUa
qzk+k4EbQK1NP1rCfBuOp9OqRoUPp5v2MMqIA+YNC35attc/i3VpyOVtiHzFTZAeNkxAuntXzGNm
hc7yHAmJjXqJcTEXFCjMD0Qp00WUjtjcspR1mj+Np6n+6vy82vl1ieYYSzU/Uktf3tpOpb+SbPI3
Mne2tRZ/0gTpMldeGt58ivFqBasV1/hY59JcgnAFW6kaKg5yKmvcUKVfcEIPyfVfICORb9ovbfA+
cknDLp50EyeTfNPmcr9sG61dqVpK2YturMkWzXg+fDMLzIirMC+NnUI8sVGtqyGM4mTltlOkiYqZ
qWWoOH/156GK+3Qha/Cj9IYFpwxewgTgktedukOLSJ95syu4drkR9+kxUkP/rafMx8KztA3MkXGB
lAe00gMlEE1//fMrJc0/1IC7JayBiNhwqNCQUyl4hPmq5saw0PK5/oJmmoNiDcEGHy2NOQekVgdc
8ZpE64eJe5Xn1W7Yw4FTI8yID/xlEFVrXnjkEX6Jh+I1YpdUGE65To1hsYzY6OHWBoj3lCAuyMZ2
OBW38pE+qpd3N035kh5EsjPex1y+eWfrLKUpRnts2RHjP395IBSpX82jfxAn/cZCXaRbu/mSz6N0
bdTMkREES6I3ofaLEreFcTaP8lZqMBofkvxVk9s9JXvtUmoOSzUMG2N7u9X5OpxXbPzZisG5PMtP
o2Qo16652VJ9GWxJe6h2HtzZUIPAEeMNRi6lAGp5T/FHYk7Vk73fhtVdAba1Ro8j0mqmy5EOpEfP
SejYW/5fao9FQmkpnQjqol+mMaeNkTATrS6L5jo+SIVmvBDxnxciNl3t3OyoHU9eznJ4tmdB3cej
vhQ3ozjrv60f3CfRl3WHPzQuNcFp7TKHe5HxrLV3VoS2AAzh3cdJcVhXkY9iHPyjMzFx2CTRrqMQ
kPwLdzVXTFsr+NLeq5fwj+O7cVfDQ73e6OMxkzdcOP3ilHU0EDjIgWXshB/671o6Wj/Db1N9pFvN
Xvhpt+BfyUs9Z97KOMiXRFlhYm2AjpbdMSgxOp+N8GQW5hbKdklAy2cwQAcIjpdgWynK6hYD8UWx
JhPL9pIeTGlkKOYEqnHTsX182BYfkoTZyyaQvOVHGkr3hHpZEnxc1cI+8U/1G80altlR3PwnAtOC
fN0pjOCDHEejcLc5aa3wmpwn+gTYkS/yT/mp8Cw9o9skRIxDxXs2bNhuNHBcGY4CRnGLKllja4po
+93YPXkaNX1ELPLtUm2U1u3z7M32pYPX8L1rJNkNBkFBqRTp+6vBFmJcyudkr4hPfqqGp7sP6Rr+
at4G+OBu8cr1FYAgEHNEEXCqFPx4hexW3L6bV8HloJ6bAPQkpwftvV774ienBvhNoa0Qsf4gbkTO
P/xP8dbFZ1l/I1PPYFtF9p/c+OBvE96+PUWfkhs+pVv+zJ/lMVbXnedMRbjGYGAO679sO1/FSwrK
L+2wA8S6kFZc/Q4iRACq5DnY0yJaG70LtpfIk2J8dt+eG+QnstNf4cFzY3mu1/yZb5q8V2yVLX8/
IERlX9rPzO26zy+A9zBv3ZuE4yfG4bAY9O1DZ1vfJgRcGPXWx4yRPmceb5v7t4C7NbHOTpgrMyPm
vi61m34kHHip3uLn9BZ/Fvf6mrULUzvPP3z/bI3TeNQsXOL5llMI5enPHxFhGm19K9tWo+90HbXv
bUizjG7ss5rzLAaZrziKs2XNwlJ0vTO+JfFeF/0C+RfnS3RNzz7el+LqV0AqUy5Rs78Nn2De7Vd1
qxYN2+lojza/aR/ZYC60tce2zd9UgxNVpxBZPcYkUECdVvojp5l7KtPs7UbXaM6/mwdXdoPd0J6D
laVtJczR7vjtJwyV4kUzdZu0ltbVs3vWd+1QX8qHxfVZvKw7u0j9PVA+6nfq5g2v3/vVVuoYuKYW
FhlUG6PU9mYqTkURJVtJ3lnl2B9T1Q7XdcFrntTMzqHSV8W+3pLwXYaYYS3u99kp5lZEsPbh3Suh
r9/C6WJYG7g3tOuK7HcRUdr1Mq+5IHsiHuWYi0sfp2wL8Chevb3eoAHxRHPuXz5uX/YUTLYM85vE
yFI5dieKB1/po+BbTHq3o/+tibaq1K0Yr8ToZl7dbwWk/rDzNislMhbpdsh+c7jZaRPOqzKy9U0v
2Y+pJv0ZArFdBb4avLOx28dtIv3QF/9bVcbyUajW3k+MzglobcN+7mOIx4e5Uv16fGBVbBbo7MEF
RzmEK9VAq6dR7l4qybhtEr9dR8bYvJO9W2c4PGYWhnEu2NqFVqz9FeveRxJ28jtuGtsvv5LcmtbQ
gP3lzsP+vJSw52+sNdzNoz9iosM9vitu2a15UfXN2L5NHYyxuEcXxk+k85mU/Rjr83v9TniN4Gil
n+VYfnkkxJ2YS0rvyvwbS+jeynvtZ2jbt8JmhSlSCyY15ewnLIyAVBPtzgQ3WKr0tG6jyZjuQVxs
WZ/Ku8n1XRvzoeOPAPZvXxoFPYB0p760iTuiRQ/KypNfosNFt+ktMaz+dKNM8oNDM7Q9EC2RqynT
uexBrm2UQqSussEGIm+7dnx0oAxPqq32OKHnL5kunSvsL46X8942mdkfqvnhz1cwUu8hhttNEBLu
qlpj2e1qrCpOq8Am98B2oMkEiDN0Ns1KTYZkY1C7h36DzdFiJzmrOgryjj3rPM2s+HSz9kO5hHdi
pEaGdVaGslkjSme1KEQ2Cmb9aAqnfuGpS2syaNlqW8Lso15sSPSA5VTwBafAzVnxpBGsrZ2eKM31
lv5BOSmzdtWnX8aWRLu6o+EUcUuZVS7QypVrIXyNswIG3GzWw4pZGRuQyCKkshmixrFw38wa2oiY
NsyqWmxysqNonaGXmh1r+oWoavPzY1YktwEf69ZU9JFvpE9rxs5Qu7rmnszJVDVOCKqcp46YsZHk
ofsWpsNfmnIoc3aQ9Bd+CjzlDhC6cfxd+9RJ1mv0Asyu4l1lkH4aQlERLbB/J5IeXygM55Ujbeh6
fsZMtR9dzaqjoyGCdAPxrFwEBkGuisq8hR7K5sruSu+AvYMER1Nyt24ZD5CET3rmSUS9hTY4omAK
zOLkP62P6Tv+7J/1tblwF6lXuvzGddso2aUM93mUGVScdzDvc2ylVQYoMC+LC/6fo0Hr0t58Mig+
0sP3MCVabT2iFyBnjtA6GBX5bjIwVwyUMSPZqTKDT7sf4rDwVyN6VfsoCNgTMewQk+ML5VftM2wB
1NPMnYB00mUUjETDwHhB50wxBm+G0mMOLS66on1XM1+lpfwPflXy0SPCJ0WCCanBHJubK2soB9Lh
qCqa+eK09KkmxZLq5Q00kIbOQ3/rccFIRDRCM7njrXfBstPAZtK3GFfiR7ULl2QLk5AA56xOSaxu
nUo+nU7DwWJkIr60JZFs825VxyVwOIswgA08tpOaDFoZ7VzUNh9wQjH6q32LPTYA6zE7V1L5aTfS
hrpW253ou0rVXcfIajlNLvB7OrwM9YaHFVKa9hxbUGNNB0S5U35rJTWAWJdcS7E/Ryh7hilR9GPL
KOMm7jGZmJHnlwzSsT0sgToKx/BvoeHX59b7lGruHBLQi5WVw3zVU4XQN/RepZEJ4sjegiY7b0Uj
SxleTNLRUIlY5oyUTkthtBXiO9VpxvCuRpG9NYprEu+ERclx0aeFM+AHqjT7MuFlW46iXhd1/MWO
UyoEhsd+6FYTiVtX/A4UMYKGb8OvRqH3svmRk8p+lD7xUz3oN4NUkQ0Q+GIRvSPMgIWjeYC7myz+
EQbHtgoNpGccuAQ55a97QfXigEMwjIHxT5mhHFSiRnSooRBqTH9qIn4c4BgBgSyxMoMxVM/tzm8h
dBISBdNE0XI5yIAxcv3awST44E+T0yJArYAQcmDsTbsQLQN2T/0CvvqrMpqMk/mk7JhVKDs++jzP
ihBeOP+Fg6r6ILTDYGcEn23r3xN5MNYUefkIPIVKkxaboq7UOfKC6AUIkx2aIrJc+ESfvt39cBEP
S86D2ZIyze9iIESqpxqbMslY93LJhpDkyNq7iOmmpKN/Jr6hLpLONh0duAM5Az+FWBXtRW1+WuHk
7ymp+shKm5UyNHUi+AyT2YEVfauu8byVTsid2O38Zu9B4XjZ07cU4y+RiN2vMG4eRk6M9HgQdcp9
KJJS9aot2pJGXhtmPxykNYjGuNzPkae3wLlnqGkTndJJ3YBpKCkW7ZWjb5N9tZIGl++g0KPQvU8D
62otJEClXbfGQcgsJQoKh/HltPTK/JZV4RFTje14ennyG956CkVqmrZscjhfRHTpXlBI9WYx1JoI
J65fKpDJE/1ISdKiMxgVIkWzK07kJ1EGtrSYgJ1Bw0AP7I/Gnswvzn1xnXJbP8RJ668LdhfLVPzq
tAeaAEwj3i5EJurKvd5LHjV+Uir+jMpN2pJXsZKNFWydfk9La7/3qv6jJW3hDpZQXSpgsYBAe9zj
yTvIjAGPfx5SKK/IGP12QlDam2T+9p6doKBOHWoEMb6DKdvvQc6Q2rOnnTkJbTGpIl7RTUZNR6G3
K0VtNgNqG89CmraTaRz0rLWvlhIlj2LQHBKA02byKNGdhtjYZUnwEEPh0Oumb1FlqSKIJnlbUrTB
iM7eNt0zC9LiPtbvRWG1C5aUbgOaCv93q0WvgsFt0CocebPYIMgdhBtog9TiTYIITZQD7/Cx9OiK
vZKE/U7yS8Uj3T8KkGGLMEgX/jRJS4yS8aIzX4muWfNQc2XkFlt4fkKfdCzfzCsWBkeve9M6+kDV
F97kl5bSIedL+YjUxDxc1j7NP+WMdXvgxplRv1Hdcinaq3pM3z0Rm1TMZtU6Juk3XDPiL0QdD37C
SGPuAcCVv2wnbmEk6fZA9AwcAnY8T+DWYTr/MHNMz6KQuvIIqnmB2PVBo5G2pcEK0CYzrASHHc0u
CyHFyq432EA3QbU15dBtUsl2JjX/ATyAcKKlBz8bP5tS85dCxHQMS161MQmcONgk22VUQKJt62vZ
hfoh6usjMfdNTVefmti/pww8PvELx6aKbiHnZIHkqmL5lC2WQZHfYmdAKpIhAC2UtvQZ57O7wVTA
s3zzer12crPHYMBOfecRmQhF1O6F2dGZmNLXEkoftLOqlyKSjXVs5yZn/2EP8bA/5nK1i2Nzl9QX
YzoOgd6Qa/cRjYLsK4Zv9papweiS8/a53VWhE3XUfRfq8Fc96uYJ3M01+xAzK9k0qHK2e6wAncdH
XU5SPur1Rs0KCC0KxbxSWz7VoDyQAyAmbPvKNrWtS5NW4wPJMdiNArMM73bxRSYMX73WfQythNZZ
VmtDi+xVoAbahrXYXipR1Z70AJZvkairkvUXPd2kHnMGJNRJkbpWLMAPFWG6aSlt4bYmHnGibNrI
IoPQS0+OJcaaVeJHooZgVVYFBiRUj7zMmy21cjOAhKPiSN3jCZ6Cw+psOt5kTcT6suDRePxPtIYF
iz/ybZjq5mUkWeT6IfqcOcnaDlvZ//7w5/eS2AqgoM7/RdGH3s1ZR1m8UtY2Wf9V68101AlQbKD9
iY3UFOKt6exVZysfcebZj1xhB6uXQr1kzabFP31oWpqN/DY2V2FP+A5twNgT+tT3qAf9rte5wOZf
NUH6V56Apdd9Td8R+MtogPqUMAjs2kJ0u7xVVLYYOY2a3briQnrYEpjFUZQlBRo26JT5QTPV3yFi
pesH4K46u7wXlYXA24wu9gP2+zxR7jwxF72cNDfSW4hQQX02ffNnkCPrU1LYAvdpvzWHpNsmqs95
AFPOQtDA/MZ4Hxe/jm2gSk4meSJuzzNxuCyze5N0l6TMD11cNl9+SoxR8fjUjH0OILwxxQlB6BOW
Nn3UfqY84wzprUvxRvsDU42xniQ8byrunRgzTxwK+TNrmrUc9v5fxIe/1KkkwZf4RxOq85w7VA8a
N/s1hDSY+GnLX+Kb+jVWr7nBxxA1THazuNE/iPTwOUsZWbU1owTlpSi+fMtLAZajYIaJzx8wNI2Y
xT6gSZmq73jbmxRNt/PDn6/+45dqp5B3FgXKy5DeiNJ0sXWh4GZdWqp1NNrJu2BkoHm4l5GAwf6R
perqpQUNmFpLCH8fQswH6ChqMRUIkiripOjtoqftFYKBE9ilDxwKH5AWZNN2tP9QGArQzFGyI/oZ
srcCo9ynhr56C0eSx0FgA5meIGPqlQQqQ9Jh8eAdqWzlaYx0KQ9yUK0HBtezJv5jDSsqR54Aczjn
Ur44ivGtKCmj5cS2ImjL4jn8Tny5WcGmRXe1+p3dCgwXSv+WWZH5OqTBzSoZx/sU0ROp91kEBluj
uYVLGGCEtTCoyZyTnDbKlB2uJpv8d8XMuEFOzszSOgXVGMC2CJ4UEhlX+HkhNLIk20kUkiVWdBYg
RIWShDxhklVhxqZBjy0dGLbkEnbDi89WyUbK0PWbNLz5OH2WYeXdZBm6L6l91+oY5o/F5G/DoQYA
QPlU2aZng0uizlSVZuTshoj6XqmBim8ze2tZ5boONtqoHG1F/aUUxrdUmd+GJg8OnldQBAYWyTpd
aaUXc0UDwsv5jWSQfye9Re4TVNKkhSkW34znFY4btjT1JWspdSyTnGJ7ayUC8eNB972YeL62kUdd
WJi7dIa0Nx0H6aVuh5Wnj+HdtzNGRBwJNgYYOdxfIC+nqPv3X+oeSKKJN8bJqCeCSmbqlJbsrPzM
bVYcRzgtmwGuwD4bpKdPUn+Oo+gXvyn1S2rVw7lqv5rCJO7dKzM6RAaoDfdkbclq4GZjeffrsDix
wjdO5WX06JKGtzSDoRjkqWUpBerDhpkHOGlaNvQ/nSlF0kGeJMk6HO3pRXdG2zJaFnKon7s4828c
6h7G1Dnwz9NtlDfNzixUAG9s05ZBq+9MY8yqZTM1H2nWD8tQsvgWjHNOpWBW3cLB45XucdPn9iEy
WvkAjgM1St10nvypSgLV1mzmFkh4bnk7dMtB1nQwpfi8IJBgL6lrqqSzoDlnk7dmv+0mXuhfEtgT
e6hiv6H9BPDq5oJk3awflk9nAnzscJV05mMoTHU1EfOg9A78ZH3AvjMukGKidSrR3dyxzxEpqg51
BCmng2gZhM1mIqkZyxHdcVm21yWQk8TjriHw/xjbdy4gYWeR2GRBvZt4Wlr+AN7kKvZIvFAXqzoT
O83yx10cymvC0FDPMOYTmYxOedW/+AhwdzGKte6n/WacxpL9erSIaZ5aarU6cntMNUSj4gs+b+dQ
QLNCMilpNA7fI+2s2olFPzVDt2EkaB3Jfu3oZrX1+BSu7R5o3JRrR382FAzB3J0MYE5h9Gnq9b7L
mpOcQHogru0xpGk+sqEAA59Bo1DyJzknGwj8IXFN05e2WWz2QNw0DlOZfQPGKDjiNCTpfW/YKOnA
9JiQ68GvxHtIi47UxOGlGaxdPcjxS/GmhrUny12ILku5FtqaBQEa+Vs8gAbS8BgtO5XlB8MEW+22
WQ+InD9sUlkQ2Yo89d4iry/54jxZpbXRavxP8F03UeVHW3uwlE3pg+jSqincYLiUSIBv21YRu4kO
V6cNNFQztpB0IEBvG/cpRyLMFMElqsxHIhjWN/dc7f8KCn1YF0SBABX43+G7VmvCLelZ2v954H5T
tpBVoKP5t4r04gJNcM0cKrg3uT05BcnljZ6p7WMMLOguQ+GmWiujOXnZXR9bdpAyJ/pJpS7QRtr/
b1y/f18f8s+e339IYoihJfyPA3wbvtLoze+RCGkNVvHO9bDZWJ5xlX+oSgyFXMPpf1AxNOBk+UXZ
J+CxFqBhXErG6r9+Vqb4J+e/bFMcYUPLhqnN9/x723SZZxq3LwnNZDjJm2JetBGJXvUO7wQVuICO
sr9GlCtZ5ItiIiNY3eTrYH3l6balB/qmYpQXZ/veldd3qL9LBgfbkb64eQBz9a5Gpd5ogG533jEz
1UtKeKQlPNI8movpbX3Qdt866GnokZSfrNMWd9u6R4Mt2NXA3OrXYYF3sp37gUkh3IIjBKDrVd+q
Nr7zRaE5rOz/TeQEyPY/vSZ4yVWFQIdMBocT8t+/JngN1Aarebudzip1nPsshHBw5h/YPdK4hpNH
o0bwyBGZ0ILIKqZLRjY3RiqaArfNuo3cxyiwxknJx3lxrAnGIRpeS+RDMCJbi9fHsWZhkUMdFHvE
Rj08hSGBQi6PY805BhNOrKzghhyneM2TeIfq2OtMYRmd77ro2XAi+i0XJyVcjF9wvR3oCjSIa4dP
6gIwwMJDto57GXHmEL7Cr6k8ivf8q+4hKG7bybVlx4koj2ECE8sbya3kybGOqsb0dVHCPUhfQNKC
Bm/zVers9dEgmZ+UV99bYVYS9/glfmrsV7/nv14+N4/6Zr0mmF/n8blGLHsxBDloV8BC8xte84ZX
D5Aqxqu9VmjIrcg7twkKdmGFbB5xeQiiIBEyduxOHYVcQFazY9NEHzn6ZXge0TItNM0M2LG5xEqF
1smVD2P5aKOAXmu00ABNNGbfZ6ORymil0zP7rNBO8TMt43NwnQmYLndyNzkGKK3eiZ0Mr/P/jbt/
7gH6u1iFrCgm8oFmk+2yjX+8pNhHx1LBIH4bDcUqn7bGOO6t9ml9JtFnZpjvDnfcd16Wr/FV3/pT
c2fu/KSBYY3TH/DVIkBbYwLFD3i14VYCIjyHO8Xd8tdRWL6Ir8Klecx9EJZW+2OJbpeg35UaIzXl
JFQnLjBBLH0ab62F+hpjoHCHAEEB0+uj+Jia5fgprFt7VdAKA3yfV167RXbm+85q4t1AWUzj/fRW
ojU23JFjbhLLRlW/zEbFdh8fVG4m66hTpAXbLqclOryNiEEugBUwSknydZ9vxSxyHhvj1D3VN+nD
0M7w9KprfidV8UbY/E3hs62cy/iubSRqXKgJwPUPuyVZ+DWHBm8rwxs/V7RwBosG+VVjXbz3OsCC
BbAEjyvpzbjZD2kvX+MXTV39b/Mn+JX8sujSwCae3tlyLsL0VzTLvjvjaFtfTjOe4Ix+y8ZnisjS
b/XeDdc9wnHx9MUTRFM6C8orDkCLZtjpF2NFoBNZ6leDAC0Wookw3TiRuibJ/sye3i14Sp6rcAsa
zE2/s9geuaRgCV8nMZGCtzY+zz+8+VG+qTd+XAVBbxe++do6T39RbpJ+VAmhAG2JmZTPhP6eGcwx
LbfYWnCq2A30DHYWyaOXVso7KMJ+Ub/V6ldwLPcpIj2sNPE5vwAjjSrGVbp7NHFrnpo7odlioUQ6
YAOIva0VHUiiUvtISmGS8Bjik4/ypGUhDviir9aJQaZZ90Zj2cjahTBPi0lvylZ2xiCPEc1v2zfr
nZTXkZumYPs7TAG0r/RLz85Mdwjar/96WZrjn/9wDZGMkU1ylWSTQIb9QzSJmV9gJnnLC+GrmGRL
RMZOfSFpULHi4xj69L9qmDNLAdpqMf4OSs1cYPEJp9QxmWjp79WjeUQdPl5MzryZyjF2q74xNurM
yjwzvkdYp1p53akwlJIeSlo3VJwPTAuXZznMgBp1a8ZldEsrTBKT19ePKicvHVqp43nJ+s8P/D9q
gPt/ayL/u+zvI//Pes//PymT+7skralqbEn+z+1xt68IcEzwlf0n/9e/BXDpIleZptEdTwDTFub/
ao0zbFrjaCnnDqxwbLI0ImF/a42T/4XsG/Fb22BRU8X8n/6WvxX/Imtwe22d5d9SZF3/n3SIEOaa
P6r/sRwQ71IVPsrkfOfWDtMy/mE3QbnMIGUAotb+UGKm+11aISTcEqPoUMyR2rB+pG28akVJhw5c
yqVItPAU9Wxas+ReRco+UwtXIbfFPKT6EqE67VIVClHqa8Wq7XAijI3Xrixc2R6O+AXpdrHyc/ue
YrC7Wpzn2wGyJMBuHzqAYUNwHYtYd/DnQXzS7G+ygd4vmcNuqOrnsAE512th6dI+QvarM6bdwATb
tSMf61mlrnwimozlSWlFo+UQvQV2o9If2ZLHXEJ6AVLakWlFWtqWVlLufa/ZWKlBOdBU0l4XR6RU
RiujQJkF2OvV/By2YGyMxKTiWGgzVnrKbz12xdUYSI+M2uNj0+ffCIg2qnuE+8AygXK1U/UhnQJj
Y3eaftRD6rz1gExIJrLqQEVpezannjmFlqnfCpmJvErDFe64YZlXnFcMa/Aoik0yp6HgfdEzhj8D
W/KQyMpTpnbmRZfEp2xhrcCRSH9HpwagpjsqM1W1cRscKA2Zil+RYt3AimODG1Jll9PlBt/xowvq
4VPM/qqqy7i5t9t2aPXDXBTj1Liel2rETFKbSzriXttz/PyWm65fhczFL2B9UO6iErp12e47KnMd
/Nes9r635XOOj0yo3jpR2uBcmDXascIyHXT8Zfgtojci3/XK2ulDkcDjNPyNwZ1rBxv+u9AAhU0+
Jk3mpsuU9EasrRPR219SaPA2Q3DJlEUujtE8kZj67DiSVHdGtef431APo9YHMy8ImYkeyxuDIkgw
VpQ+RunUpVq0VPLsqleTsRoVl0yFtDdb2KxlvemTgGaDM6qK6oQ+ZWNjRVFTWFJvAWUcpdFttFUi
QXu3ksS15hmXTOhxjU7w0Rtw82h8YDHWu4MN0eyZVuJeguJy2l5ptkOcRQAdKhBsFoK3LcZkDXGf
xEFthWtgYgA/LBmfymdj1DZaoir2ic38YuI57v88VJO+xYg0LWtgKefAGC5y1IzVou9sSCAdWYZy
Mt/rDhhebCR4Oj0O7QAMw1s6oiMX0puZhv2LBYjCKb04Sn64McqU3Jn8q5VnqhvaGaRxKdzlRjlz
IeMvmvfsb9A9P6XZIZmkCa11aKEElg1jWeucfJTa1G51mem3tPWeIgrkgxVwYGKYiL+9GzOsoskq
9M3gRqHEJeiy4GCMn0mOybD32w9g+8UpjLfFGDjCBOUdNeGzqfPxGgrlSRqheJrwnrUJe4GiqvQP
ZGPnWozONE+j4KxoAJdBFqN+KDkLk9CbMvlQtWFbI9HzLg5Jew2bZQGP7SrVkLVtmdA3PMa9Jspm
Pyb6e+xP+T7xinyvtCjT0QhPQ/bMJRyQnhhQRBwVJ99sjAKWlC91o0uctm1MxDdwmVND/CrKuuyQ
1eVOb4v4orZedPnzlVUzbKUZt1z/+b1A7bqTmsDUodQ2O0840RczfGRvSOqq5xbwr0SdV2/cyLpF
fxEBpmJ47WazcytLtl4IW5KZUxWL6def1YML3BfBczAj95HIqi/svfafWdOhMbn/COzhDeUry8yg
sq4kGKUUeolxBN3DminNv30ZJlsMquS+re5L2SUMa2QmtkkKMrf8AJsltksnFbb97q9OXVRL7koB
uaKqC7x0B6wYkAJv7hNzLXGxumdI3pgxWxbXRZX2UQgWGetf5Z2ghsjGbm+kMVq3aViO4r4E4pz/
dpRxlND/YpUAXLFH292vbjsy84XlyPQbz23VWbf/vhA3bt3aIHMiC8idYY4z8kIAUGPpOXEgb9Ib
u5NcXb69ycR31jzX7l2v7Xqmjc7SVpjhVhSNhV3I05CX9aH8a+flfgqC+UEzy0b0BTgoK3dlFhVo
vnaYgTtasuEQ+Haw1yB0NllmZHunR12pWopydPCgrznIeJp30nMw73sDqamBu5xHEyhclQ4aYzPJ
hYOX+I/EI/D+pPg1UtQI5L2Y26mYrRdIf0zoKlZ+tEmAY5lULaBk0BNwEIBKFqQZD3pq2K7o7Vw3
f+HD91tnpbGpDR8BZm4MTz1/BTipcVsEc3gbexLvkaAv4FPH38EwvEt39gH+l8vWUU0SOd6Uw8i4
Y2gIfBvdUR1CvFOwDAlbzEog2Etq/vJykiCyP2PAT6rOGod4ntDZ91U/79sRbcXav6Ads1+DBJer
I4korBzimTxE40wnkXwnsOXrwIFLTAZVmWc896XOH6usJyUCwDLJR86XE9B1qKsr03SfTAiOWVdf
SoO2QgogOG2DGlwZiIDcxDlZvX3pWRQd3DtZwZ1nbKKcdUOvh+t/X3TnDmAcEDaI8Lsuw+ISGlY0
KI8YsdUCGFpN/1p3QlKm/ezvZPVYAFp1xJOTRT5qcCbFeXLE5EaQimIEaZPRIGssE9U8Vjejd7az
6xsHbmCxT7TdvMwJJGGgkdN3yrcvwJgvFpvH0snFU30XI8pivfD81Hu3Rkac1wYhf0LxPFvkaTcV
+R6FYVwqZ0mvjlPtAyc0DpPn4Kjm+NwNIq2uonaKGAprviH2jDt2FsaJAr8Byd6wbHFVfR0Hwc9a
9X89hW4oz9LxCKvvG1fffK2K/Jphuoz80aaUKfqbN0zerqlnTvc1QMQA5SAIcU4kOq8ZQKo/ubXc
BSwNfLtq5qhjgWc2rr44XJBjFr5rNzQeWzLWyCJTAK7ts0aeCRe68bEGNfqCfibYpLo6lWoNn1Uw
W+d+Unujts+GY1dvSV4s55Q42Q2p6eUZ19M7hkLvlJXqZC+pPLN5MTZGML925di+Vk+jLSu2mjZ3
Mp68KpwggU7yPW8rUild0FRfJbv3fVYIFZcdKjLOhs+FxRmbdfMvNOwfS3Y3frnMUdhI71Iz0pUC
5Yij1lx6sbFtowRxVKVoFY11o7WLTxkt0X/blELU+YuU4i5wcTZz7s6ncfktUI+eYePX6CjDlrNK
vWKmNNhZiunDRhPbZsT4EC5BLIzwjpmbir+W3RMXIoz+GCwA2hK56s3MPHtnQfACrPTid9OfioUt
BjZUXNzJYBPuhHSG/3p+8JjaHzPjY2n8ErFPdgRCTBkGRxpn6pG+cdxlbcnbhVNkqsYGfVMX8IHZ
TTXgRzdWYCJtxl4edY31AxX5Dj1rP8rOO9BSqi1e/wOlb3kgfZdd/FqevFz9OLP3HDBn+aX8r7ql
dNZpV22UOZuHMlHD1VAoqfA5fS4rSSqE825nZbJPkPPOFekdqopHpzeh5A+h5GhWn13IxmsN549h
hj2fJ+guzGXaT6u7V5zkKB7zY+irNnLavNjAc2AaWTMpWX5oXLkg7t+1DgEipFb6TQ3bRW2HewvT
dhEQ8mDl9BqtBn088kWwBYkHZ3qbZ+HiJKm/bcb6eyDPxiVszeQCgJJ4tRVwHs2yKxmErg6xu6uB
liXx8iquJeaQiTkfIkXEaINmGQj3fkMRY+14SvUDd/vbOKJCyFfzUVWjOE2k1KjZZXs7zzPb1Wcz
d+wbZQvG5yLMIzUKIxJZOJ6cxYMDyJYaoVUMb3T+o+zfCOnWszW2kUhZYDGuJvDdF9DiMlKcTJJi
OpAL23mgRpYV3qmOJy9mPYFqhMIPajrq+HBo9lwKTFrGk1k5TIsINtoZKbHWMshCVJw/tYCK5Gsy
m7nfTrMlX6t1tnHvTE0kpddfZZ6/tyn0jaxfe4bFnjzDX7/obg3hDiHuchyJ9jQsXgOd4a3pQ/Nk
N2gZ5p/xvvmpQ+aqTY+eebQqcVJOd0+jaGJL3BWdlrS3YW5uAdn5j0HSXczGf+1WSS3eMfkJe/AZ
w+y/mSXJsTO+68nR8TANr22SoedZO+NUQY7A5ZUjplYpG6Qc0tPc8JYGqM8a7Y/nQYzmLvVXtcVr
ZfpavjB2ZQuTdiBmE4S6De6EKlzWBzO7+8Km+eguzpW140huzQpDlEaHebNaiQE2jaOf/PhL9SAQ
aTP73ROcvh7qzmrOmvRnZJIp+Qu5+1zcmwO0tdVLWWEryQDtbRwX5x35cOu+bo01kjkmbuIn6zh0
bQfW06JeftVowHcIwrttuprOlTzZQ7KqX9Mk5XWV9WdbCPLHUNrEIlG3srWxsbdqg80v2CqzMd9k
kfOIZRH8Hf3itgHW1GauKKiMWPRjhkQMMDw/8BUDwsKDZHGm+RN7GR1QJFEQYxfisSrop4/DXbdc
Fl63J8Q+pWggFo3cCj6AjwVvyavwRpkWTMVXkmbLMyoPGBQFRD7MKPyMbcOiAizEtU8d4kBmsPSW
Zz7bWQhEv3xBPu++V9wDCOmX8gywPnI7N3+CS8kx5bErZLBAihnvS2wT+4UIOll4CekmZUJMumMV
I+s2wcpz9Al+lvVu7Qoivr3UQMebsYPIQjJSxPRndDW5vDonEKtHQW+MOSpfjXs5RTAcO5477zHr
sqGbDN4cOZR7Zgfprhgme09M4aU2tHUaHT3sq1K3KNfI9KlmVLz/PSUmonaCn4+mV8bTWrGBRdDa
keNUNY/sjabnxiLAy5bAuHvtyuPq+cTGELwQrQ1PiSRlr5yTP0VYw+X3F7XBVtxwjydix5lEfNw9
YYe1OTCN+rwkptjVFoILq7R/hLR/DVNaHfBVNx8FPqaCOi9cuvEU3tUioiPXp0J24OvpuoxzGQ8q
fwIcS9Kzbb0q9nIn/H34s/S/XhcDLysEXeseYlhn+UUZRbw22DQGk4Mn9+kCS+DjJH0yZ0z3wFyZ
2ycGppZcUYLw1I6Tfm9xsZzG8Gwb4FEgDXzJQL34mF8iw/zqBqPemfV4SkZzRp3jHKfCcgkB5YmZ
yb84sLh/0xhSI0aaUGM6/OlD7X0R9kJ5EnArwCiAbhuAmM8KO2pQlzDBdc4sAEZrVBt1MEf3lk7f
bVHLQ2hPzwmM0I0OPyxlvZGuitksDR4Ndx4giGQHCcbojMu/9+f1NBQOgx23e4M12cSQdH4PgYBe
nKzWlogBvh1mzaQnc8HxnIcxNw9L4eCTa8InWw0afFAWpatzUK4mbGwijqxswYkvBFbQP+fjC+FG
MhJls8ut/r5L53Gd0/yYIvLb1s0yX8RdYNe0rLyr4i1nYXvIbF3T6YDun7SDXWvCvBwqMgrG8FBQ
YZ8g0TLo3tNTd7uqw4IpOkQb4RIsJFghfben93AcHUSCOHg5glAIfA2DZW7Lqn2plReg0kROAesC
ZjjW6zz9QqT8Z1p6c2e6FG0eMbZkfJtRgm9A9MwrMgXQEza6Z0uDGFgE3paH3tAi9ZwhmD1eOvzG
ePSfZ7vwr7Dm1aa1gmnnIlI8ggvddH3PhnCZBw4z7ldYSPZmkvQiCaPGjfYkIxDLy3ZN2zkwx1RD
WlOI02vsSOME2EI/6nwZBIZswuYuGDUwsysLD5uLWfRit5h9ZkpjIQGeoi2cz7YeqKiI5uE/1Zfc
W8x4VlBufCz9sa2Y/o++YR0MfHcoqjHyhRw2BmF98SC6I/t0ppj2DAkik8zhdXpv2ps9jMSNOTbi
hZH8drVMRpXp8o1IsT9gHQEIVZP1YFekY1YLOsIkz9j+B1zLjCU3BA4z9w+BwphkaRLE3mBP7B1i
4nzmhomNInhhM1r/SVJP0+iX6H4X8dARuVCWqEsNbT+3NkJ84WheUUETNmSph7LIKeNKlD9FA4nK
vqvVwJ08MrTrHqDQGq8WgUNdurxp8MJEYLIec6c2jUoGXJFrjMMx0+GDPQXiIBilIDjMX4NxZ5pJ
9jP6UOo9u8HvlKEV9jvgySC/d7wc8yPemgrrkw2pfgXxNMAD6LT/b2aSgcPV2A31Wm5sQUveYQwi
8QwjxdKM6BuwCppNWZyoU/S2Ak1wNESxrUKjvBF4H7ltZb10SMJiLkTFi1IsGyKY56tanDtfmH01
cS+/DGXluE9qIE8ItdryiSTPPcVKi5a62nqgvTE6iIZYhvFhbvSEIQQNqsFpupEApuMxbWDzrExI
rPmb3nFvls1XO43LzaHUA0mVMCdJka8u9rqt8h7c67Ae897eVrCl6GZYXVLCPXZIfeYaP5Pbet7O
N95AHD+tdW9sy+Gexctyyj5IDGebjMiwYyHsz6zpGdg5xYGm92nwCXJxSEjdlJgyYBAMrz0PuV6R
McvcmQlCql+Ebi+Wz2EwzCxXScJEHCcwqacOgHyMyNPsjJtWFnvudZwF3vhi1vnM4r7R1BZedy1X
sZU2FU6la+YfYtj2WZ9exsCn0np3Q08fTbiAMXyaHSzOJII5d1xxzxI22MfV2sdLSVXszEru1xX3
AuH2h366e1Dy5A+PyCGlLOHgLfbSnuBB+YRJJylbTNHAWGG18ehKLztrch6O6H338zTbh5SgTBPL
QCxtbzenzH4LFZi30cTODaPiEdr1VsqMWDK24DLzf00d9yoD5V3X1slp8JEfhyaG0zscKsERR400
3K/Vg1kqgrdNXJzTDTNIHSee/w8MyUeLNo6nFYYouV8dDVtV2cZOtSEWyC70oAuxIJ2x6KAVSUh8
iLwWyPSyOmwgStRRTDMyKAAE+7qYILU4ZCl9YI4Bkj1yvATSw19kZeSMCrlDWFyjFLBh7ZMerQmw
e5os53hPCnbEfAhqEAVt8Ru0wLzpyfpp61ruExYzG5PNJL1uZm3rHi9UXihn69j+LzmnULeSIe4N
M9kZI6pytPq/06DDDzaQSd0qvBplmCMzM3o0Oe1rOXoIrPT0XeG7JtlD9BH5Wrd8zb/7lMw5HEOY
6N3vEgHj8FRyn5JSxvTNDn+G1HpOTOYqbhn8Xtp8w6SOVELOwmVkjdk2CbIYHDcsjaJUWUNkKcBH
Rk2royZAG1aFOwBQCs0X8zZwcLMsEHiQZtmn5EV1CXZ+pukj03RWRUvLqJT5mHpXCgILlGaOmsqO
U3xd+8nE9VEZE2xNJziA3XkmOzbp/JqN+0i7yzh1cEgKnwXTN3gTv8yURafP1DwjhdznKePe+TM5
Dul4d56XMk0Oig4OTRI+6S74p6fJ3smiPVGCEhBfWbhCXmUumxMdiTLzPgLwep3SCQK0iBfXQ6um
qmub+wi71/mH0d2xVAXgMlP82ABBt43QiA86tc8nd9p6mi8FS6c0fydHnCB6XtxDajD1aiuJZ/+P
wVx7sYAb+G3xaIyoj8i2uLsRwVYX6qpA9S/E6qUF+AdmqcBQ5Moa1/9N1/uuaXiVx5PWzgOJQxqm
nzlScCheiPpmDzwVo0/SwRxCNleo+SYCoCjGkZm4yUQEiGRev1r6atEMbryAz5/OvA+281uRCBCh
+UhSgltsBw1EOXXzlsL4QFobIIyCgaU1E96LpoKJZQn0DU3MVrDJ2rTeypTC5kRrnBB1i/0vxMwQ
+smBbRrFRd9xxbhi52o8rk4yse4Aj2o4Nc67ZjyM1fNYQIObajQ3Ra6TzYjMP0rhtiJmJ15IhWBM
RGyaXRubC/LUyTHcTQvwkI8AK8VtltgbyzKSNZPMeeoOBcN5DBjFsq0TZiT4ZA6kCfEhlIicags8
CdVHWDcbCOG48ECKBjmJFU6wnwTmctLPOFJ5ErCFbLrWfwJdiVBR83jCSae/LZ7xSm6Tovi2GXf2
E7wXPUxkadw/Dtx6ZCpNPT6ryf5Xi+KbzG7EIV4R51NPdrgY/gr0I8aYAWMVdDi+gWHGytJzoIDn
2Wu7HWWSbbqA/xdI1OJyMd7CNDJ18g1v5bdgiTGE5reZk64IgodNTE0x4rKI3fKAcRtXhCcmbCEd
hBEbzDLtNm8fg7Vxt7LsX9ZkzJFeIdbJ3SeyAQv4OPNDYzMZHUuMLK5tvI8k3IZzf3U7fgRpFx5z
kh6jpfDSLamln6xPnok2PozrWD75ZrlGrbLEobKKa9feDYSKOWDV9jGRQsXWMcIXWmd63GX5cqV8
kxO5ANP9U3Y58LAcWlUOA0j45zmVcA/sfiNm9xF/QhBN6Kd7UZ2qVDDe4gfsDnQpvUreWOZANRiw
ylREgVPR4YshT6+ixBm7HqunDGM/uNl43Fl7H+YKIhshEgs2fRg+G0zm08YNybtE4vpWGvmT7Jxb
byhoANawTavxkiq6abdsiQpznWdjtLqDbJkGkaa9Qxe2kV4qL+QMFNfM7M4h1r80kP1VEOFmgPRo
DdXcxNwUt+5cLLzTIlg+SiEbeGI1V2NOxjdR5dbV89Uez0T+5MGYwKEWjul6Jh4n3VdB+dMF2fTI
K/9lubhHK8/9xn7ykDShe8CrMEWmb1cnPQh6mwDopOxDaggiZI3aF7+z7ruxigxXTbfSKDs7jQPn
6EPqOklTfLPYQaqjnJgdcfdBcsJEo9EgSKJY7ApXRDmVwjYooOlrHb52HfUcShiYbUA9oiXF9l4T
eHJaZ5r6tUcN6dK/OywCSu0wUsYOcTCeSmGZdPXuDifespOTEcQjRFXIZiIyPPj2Q5BcnRxNPMs0
pE0CWVDL2A1Fr7xKjRYwYD5efY9WT6edut71CvG+3vVL714rmXSREvqHn0P3gABh2A61WM9M2bA4
DELgoe2gL1ozoxTlVAEpChMKh0WFR58yX6n742ZTx1Us3n0Hu5Rdhxbgu67cV/zItqWrj0Oqfjxi
R43G/jNZzJOHNbLb5DhVydX8p5YuQgT74GMw4Tcw/EIOdpoThNkUPlgskFTR8UzNZ1jpHeZ0gGR2
jVti0Geh2McVyjplrfNXrxn5Uhz3M95M6mDOQz9qJ/s2rAxJncn865XowGibyfCdMxYxV8ymb4Zk
Iy7vCQWVzy4J4sMFNfc/r5dXE3oWzBuqHs2Ke8K5kecal3OPXq0nmVSRkZ1a3juHg8OembVV2Fzz
NfD2C7U55BO0r5lOT55l/gudN2Pt/7lzaeLOru+f8mrx+pTiyhjpg6yq2CVH0V078iiGZldYRbjx
/OeqxXBhEOrF/L3cmSrgjsKDPGAPzoxlF4wv+k8YsihbYRDHCdGmdMTTeEAJfUX7kp/7LsN/G6i7
scIto34yXl2d9Yexm56lGaQnbfe/aMqJfU0Cgv6s7pJNA1JUKvsjegf7yRz6Q7GK4rO6h6w5/xaf
AViVudZLoA11wCHlYTNryZHgykHaKLwLrKVqW7JV3Jn8QXbd+DwkbGkLNYO3K3HtG+5vy+QkKVgq
RZreY9tQ/VzmsSaHi8Y/dkQJ3cR1yM5ObHZ2fX9zME9C5HOhDVhAWSZWe5sy7NZXO3E/XYQFZyQA
SQyX2eFMrSApMhGLOqLgwK4ZV3c6GSQyjjxf56FZ7TMxUzaWvXXvw1I9JEWXIYVlgJhmXXz3vW68
0AKjQGbZsys/YbpbL4Noqq1Q7rvlNEDK+gFaUxESYGIaALS8u/B1sW9JPjBtJuAiJoNtQbB/H9v7
XnZqmYd09oQoPdOfVSJdvFITiMglvxMmaiAUwTID1G04zevwHjd5xxIkBAoN+qfLDeeWLn5EIAhz
o0mx1aDzY6HG8LTqMyvOBjxxck38I3K6cdtZUxFbDJDQGa7jkURGO7JCtR3b+1C7qsTebMvrUJdb
e5n0rQjb4XHyWS0r7tgdYUsvzVhhMPBnUGkhFUhl/xJJSy9S4t22i+Ei2EMNXWBcGHt8yrKymYQC
6EXZTmTWWw3wlzc1YELdsYe+NWb5NykZ8grBK1qHR7eo5GfnJ/ekW0fRnWXTa1MhvNHOrpfmW2OK
rzUJFrqn4p14l4a1oF63zOQxZpkKa0iCRCcgiuqhSaF9DkywNy7cyzOYlmybrPYYExHiE6crqAmA
IUAXDc8g8oYDWXz9PgECwPDURpO+phPZqf4l86ZvsB7NwdRsvazZDU+F6OAtgFTa5QPl2waSI1oL
nOxRR30fVTWz5MHnNjEWSH0DsohddWd5N5i48PS9cmF1T+PSR+s4p6/zGk9DeOfJkju0pt4+9bAw
rdJmKbIEY9TXwIdRTz0oKH4HF0NX67R27AwLsKxeLhDy8VQG6L8936vv8LOedOFlodsFBW0aVNUF
VsWmHS1aSRrtdag/iaREJ6CwpDT9rq+K5FjqkpjvfiW93oJz5obptYe+R9hdGMKgMHCOlembAcSF
2lxESrcOiVX9beFxjD0WerBhGXMtWavjXDPt6VwBIzTrTxCIka0Os0cqNTGY1G99KI1zgMfxGGrg
TwuZQrMej64pa3jMENBF6pZxY7koCUr17t8Dk9VUtQ8hgAQE/O27bJ4YEN9Mr6tYE13QwK1/8oK9
eEiKUTfY+Y78QWbYig4AaotBxZJ/FN7KfBz5DDtklju8x/FUz8uz5RXUwCliOMPD+CRSC7U+0AiK
d4LtKvcAAoBPWlZHy6BrX/nXOyTL3DVe13qX0sM2F9JsPHul+ZqKcNxP7WegxTX076tk96ph44Um
GjP2m/XB6SpycULWo9V9rT94SIsyAnmWiryi/N54tVhEhCrifm5pF3s73Qtg0dshXfSuajx+rj2w
KAWK1zDoZEt+PofcaZHyY4cHq2fR9jWMe4XrXVDZ444r+63fMUfJMHPiUqDh9cyPufH9S9U5PC9u
7x6InDpjVqtuwSzkRhND9TAQzrS4bnHk7XK2kuT6ndDIFQYbHpGsxAFCxHhTifuWazwCeXdam1X+
K++Hf9AbH6YzPeh6qS9ZVn5j6IM2aHpnNmrmrk2BE0B11He0oz4TxfPSutwsCpkCtzmKxl/JNKYn
Vjgp493kSHGePrX1+uMI/2DmTfY76+uPsc6Dy9oul5mh8cVxnU9fyuTXsDD7c1PrmK6sLklq9OLM
R1rCJUYcJFmmLHvDV4bQ3S6Ua7fXK0WkkLTaue7kLaD5ezCq6WwVbCe6ZnrIm+Bvqe/4D++zI1MO
GMdMY5mZ7UlnjHM6O0C10GJRHYOLh8H62Jv9Q7cy9E1MlESjKiIZTOj3fV6PWsZlwDrYLdcEryip
CyEG4dgYeJJ8hDbM4mAMrOzkABY9l77nvPmo2ry05+jqzYe+qt4MB0LHaqvX3pvVvhtGhU7uI2Bf
ta0WniCXcdm17qiLUVgGHzU3VeR03rYLU/1IIgNZ339l368vyTKYsHj1e+hxiLDBczZUzuocFN5N
yDY96FDATK7KBzfwyof//tQ0mCftmqWAKG+ssSdWaaO/c4YqRtgGrtXyh9OSTnXE2QL0sNJkEht6
wPezrFEGAAUxvj3v7KlzIngrbCTrcX1yzs4U7AAaZ2//fWk8JATZHCfz5Fz1+svosvU3ksgewE6S
xdoKML5kbbjTYek/2SO5jThuKCDu/+jUhb54SfbNumaHIc7+HGeQED0JshuuNpD8Hog124OMiBZi
a9Wc2IHN5gU2xompZfOSZ+trJYP2xa/o3BIxv6JwJZXbAhaB4LJ+6Ib2n5Xs8c35l3bSa1yZiPkK
PnHr1M4pS/z68LOyb37xRFVe4Wx/jkU77RHosG8Qh4Gj9OLbKruCKZ6j2c8fUVxNOPOcbWXWLJJM
Aei/lw9JwK8v080Ib7d9lLL3DtYmwiyaxfzlKJOadLjbispTk6Hy8ANiINATLRfNPvlOoJfbfGz6
2OV13CaVNZ5QkCYPBvHe1sL2Ynxx/URdsoBwab9NhstYgJHvO/m39Riuy8qDz6AHPBH+yfG5zkKj
SHagaZznBrBHZ8q/SWp+uvUKvHBlr2xlsmUDzwyEvG64Zb6PSK7x9xnpseiM8UcyM+HiHT5Su5aX
NiAMLadhZf6WEpIO/h4rVVL05rvTlB0TDTMAlckgyJIoJ8vUtVAuzlFmWOzyGQOMiugaZ2B6ldWK
AJP0Dh5m04SDjhrAG/0z6Hn76FXO0cjxIRmDQGJbuH/XTNlXWNXL5qPcrqZn7ZquG856GsmoRMqZ
0WozkXd8VcBCNx2ycrmD/Z6pbrvkxZnO/6w4Hi9quActdJzWI+ZvYwg/QkEORgoaXa0LbIYnH6u8
Lef25gWaSKNJF/GQCHSIlTU/Lrb15TTBfHQUlwY6k4vhDY/QflDlBaz+UWWytWIZtiMaxnrIEMia
g/eCa6GNG+A4u06bH2niLUffQ0d4L1QWc+SLi9xIzeMG0/nAqGkiLWMpoGwGYROlA74dljqx5Sgz
ZnmhCSSura3V+ekRHpsgD8HOIimMBjMlcx+DRLRrresjSAWmKn77YgcpOsYWX81MM2RP9xT738GE
pRoDO/4tWvML6dz/9yUNibFnDuFslYu9tbSfmQQ0J45USKDDONzS/k7+tU65bX90+uYIioBUyvQI
WEMpt9mVSwKCR5H3Xhh+3PbhsmPQtYdnPh+aqgmjzKsElmQeGjNJineZQlwe9LHR+UD94gPE4Pfn
JoAsAddUsaw5mXsruHROeRw7HW4gbKmdYtF0xmRC6VIt6DMs04n7lop2VlZwk3pZED25xGX4nrtn
n+hs0xEWLD1lNIBv4WnLXYCGkf88tRPl19pyWzb5j1AJ845lPLd3CcaojXvToxhoyDHTkblohsEs
Uk7SGFkH5Ai0SU1Zg61/f5b8IAdN1FoWe5I1zOKQPpuSypN4s5avNJvmE8aH+SR5NUh64R//+5Ow
599aBcHu//+ndkx/mkUhi6q96QR37dEbf6f3OPjVnaqd08qDMkbGDesU/0c3QVOR77w07xBSjXEx
Wf6TaP04UUXzUAF32HiTW7/o0qbjF6jycrFnaAygs7P2XsGkojIv7T2JVPXyrQuL5ICNAAL9iJdA
+r98chBjFpeXOhmLk8gnEN/o6k2bvToyMLYYlcGpRhAWyBpz28vmtWqCgLOY1IRCt3+RRvRIla3u
weAJ78yiiIie5tHFjn5UyZ2VZS53E3lg781ZoMICekdIpJXsGpViMW/d9rkATfg8yv6fn6YfhWUM
sXdnUVjMVR6d7msCTtFKRfnBmUHxr3JUtN2dp0BBJ/Kc3weUh4EqRqItNbzrSq13HgoMTYxg8K9O
+iFQk/lo1JX5iK0ouyyKGTLE/DbEmeFyN8WMhuEd6PzLFlRIEId+ucLeuzpdr8x649rUJ1RkKdoE
vkfvE07CLUMzu/aRVEBbS5QeTwGWxNhM7gE198qtqPskMqV1DYa5+iCwHQlKPSBNc2I2u84WMjXn
bQKxfRQcsUO3blnU7SY0xajVVhyDi0GegAyO+KsLxKB28Vz2ijx6MP6oP92zbquAEwilb7p+mKKu
f1eBiRk0aaiwgI1fBrN56cV89emrSeYwh8s6jM17x8puJOt169qsd9bBNJk62ja1UpY+jmzrOUXm
5MyO/5sxi8AtiA49tThgdWrVN6MZYFzWjF37BOr0BNHO74xdEYTHOciqpyqzrTcEeSc7Z9cWThUs
VJwa/bK+tmn9VdSuG1HLlLtQDe95UmObTQjlHfLzAi8+knCsnplnEBXZ/JijxvIeQPeb74E++bLO
z4AW33IGlBdmz/qARp8Dfva4FJLHYQ7/9uWUP4X9Vz6iX9FcU3HfG09y+cwU4NEp9fqDH94GibLa
lyyAkwngKYCm8YPRmYhYYZIonug/y6PRI2OckFtPbIqP/Bbh0Irgc/ZYxTJ83fp+Wt3gNf1CS7Mt
kpc+n2BrOiAsK4WYfSHZoRsthAT8/a455I+ypCkxJG+WgZJphr8GHMVTqJ4A943GCq+xW9ldG58d
tAm0F+Qu9H0K4DrQVWxZnXEFHFZyN+UDSJmyjoRXJ08FDcTGXS2Ks4ZoHaPOukcXDURN7gkXF79Z
aCFM8Kg+DsssMuwx6lVOq/ckmHEfmUCDwcol6Nem+UM3c2AE22xcNGGm1y+39A4zM7V+QLVax3VJ
kAdcquzZXwlQwXRV7Nkf1NpdPxhbs393Gc1NeWIiQZsIvw16C9twdcUKCb9iZfsWLOgJis4IUeSG
GQHcJQH2lu/9RRV2MAUqGS3lc5aGwX60f7ul5cfmGoj3xXGvA9htbN6T/TBxAaULFxBRMsNxwi+I
H6OFBkfexf+YO5PdyJF0S79Ko9bNBI0zgVt34SPlg+Ry1xSxIRQRSo5GmnEmn74/j6qLruwJfRcN
9EaAMjIUkstp9g/nfIcq/s/S88GeZu4SWY4e90M15FHO+colyFew2p4Jv5GuweMs2zlZugfiwh+z
dMyJKMoLElnc/OzUQIsczQnaG8lXalj+wbLjW0L3uebwqNeBgU1sSuZv2LmTK37KbN8o3s2/PwW5
ae8T6rE1JgK2D7zaK6SfA+OJILz2wb5oSufJ2ZhKZXhNro0fyOPvT3ymUSd/6O8RS8wlXBcz1+yI
cJXPS7kxJtbUKDNQ1jNgdoCfUl1zVzA/lYJ220rRqNsjOkJrvse24k/O+4DwMmM6D/cPqZssQLqn
F5oCRlGoU/dWb7G2gdDDtXxtXb+/leqNG3qGFTf6ey6p4kWwKH/IkgyOtmepk9c5fyp2NTfJhjeu
httoJMEVhWproFuwnZFLSGoNa9Wcz95YXXM3rE72oKAaoEJjfNWliB+shAXvNK3m0WKc4pFD6OYA
IQsEtaFUPyELafC+23iyl61NSBE5Qoii6jH8ItuLqUHShBt0LIhg7OsshDj2/M63YgqP5sjyRk05
tn3J/Mua9M0wBpra5s4+9v4UAQnKtfxM7cBft0017RxfRR1uRaqDynpAD1qXOYGb2Ligs7aMs2W+
bBwhxgNnwEIbFMqIWKptPdkEIFvFd2a/az2C7whj1Eo+2eMgMeZvTv2Z/CbKGVn3ouJ02GbA/Veo
grlWjR4YdopWqnELHOzbfGnCg60Z61lhYm6VJrg4dDXFHtYJ0F22uW5GknGJMQ6QuxUbv1L6VKfI
aOxmKvZLKGpERm15GGJ1NezgSCowrghA9ez87YU2inA3JzfeYzu4S4Jb9shMoDF8s00FDBZ8gI9M
SRrhAOPFoqWumTShR6Ch+LSRFr0b9ljRvkJBEPWbabKJDPppHxDjDteVx9ZweHc7EDZew3K6TIHX
r40xYD7lpu7FdQiCNmt5LYKfRuWHtwCA1irxxun4+1NSm7E8FMgYvUwBjbw3g1Qb6tYAt+R+xQ6R
VKjz7ZcGluSmSVg/ph5u7Qy6ZzF6/UGwjOROns7GgvI9Vbh1SunhoweesvHYd6EYM6rLtG2qJv7V
DVSNOgeQlyzjDzI4gjVekoOobXEdmVKpsrs0bZi8xi1XcxesUSnYh6EYum3f+NbGXUhr00MP89gd
hzXKBQBzjBlXNgnmPql0t2Dg/VsmBm4LiuqEHd0uwVnDurLpNkbJygkuMd9U6aiP4k4o02HbcIks
Pxj5J4yx5qh3wX61Wf9QEuu9LknVu/TzkbUvbDofvDinuu9k400hlFmpAf1YITC53CWSzJJcNJ+L
jqwJXZdllwTy3eeJvRodPCngbSBKl9HY+xdPdi0DGCDWzgJArcWHYcX+UWxdNTWP7dgTN+PNH9Iv
SSTKaAmYmLm5Lyl0Uv9cuuKVKOoMfiey65yZUqPZQNpMu/rFFM+EOHlkU9n5A2rFhaUaWvIOnZBJ
SGk1zp9t6ltrS1rtugpohM1RoghK7UiWS3lbBrqczNcvHZt6h2Njn2ra7BbUIWO49uoazYEbG6WN
nd86y6TRR19ad3XxUI888XHe4FoHs4cbii1eHdjAQPsAi6j23F0Zx/s46J9K2DH7NrOvmabHoCr6
4WqyrrwwqXZ2W36zyEloQ5+pXjgYeMCIrJ+LPyVswLM/1Mu2UxJrcFx0R504HB/3dd2SYyVNXu1E
QkaMzavpktcI0vsVDRYaQtS4yFLryMh1/BKU/b6dDeDxsvwyA3NGp9lFhdSscShUVjlwOQxzWYYk
eBhWVoXJ00HTxMo0ivuh3aR4atdYmntecmsbwyzYZIVlnabvgTAmjgIDvn4/DNvOUICaVLjiPW6u
PHIWwoSg16IaX0Hw+U/lLPKHNBDfFZjPtel17OCyfNMn+UdcBe4u5NeU5fQe9BUsSBAWE/RCYFxf
GPzKSQTuXbHBoOO8toaN37lNH9jfdWs0xMtmscf+RFm/scCUfY9HfqWSNmvRMonoKTKvr9dQGgjq
JPC9x/F1Jk6ITEzcCjscALjrFAEMAbQE5B2fCKIkpVnWsKfxPjNpgjUZeHgpkSKKy4Asujj/EXBQ
53IW67JxjNWEyHQzVxaBrzht3spUsFTQUPomMb3k4r4HbanU8qohdH2sPuL+Ulv98trP8s8aPuea
u6LaI4ZFQu+Gl7yXDPZJiS+DvtoUJFYTayR2ZmviQyiCZ6Mg2aTLkBATLiguJLYDDjGCqC+Ysg4F
wZ/+dPVYCK3IHHnlMmZVCQ0mG3qSB6vOWJcTM/Rh6k0S+aByW3I64QRHWuAtUTKOOHHLgc3fEqoN
oZHdTixkPxjpFHWWU6xV4r65sBtNwRVsNuW1Y0bFozgQFTTwnJpGcvEaV+9s7ClyRmSCWvzb1Am9
GfKSQ6PKQ1JHHEfWezAO7EPuU1wcRgfac+sEQwioJN76VZIZbhSr+I59oGmS+mAZKogqqLonXL0p
IXM8o6FvzMcxU8txaqsEgVoFQ5woeibIb6WfXEuCjT694c++S633yvXRSxX2yhNw4KhL7zTfQm3t
kIgm1lP8y37x6GWIv3zTng4e6nbM0EC4ZfPNNRxUEqaXnC3EryujYptYgVF5gcjE8I4m7dlmFUSX
PeWrsk5VlGAE31Wyz9AD9+BB7G5Z0wF3sV+cYyXvTsmXEJVIVNsUFZXJcLLq0F25GSvFgH4KxePe
6m7NmA9kM/khE43xYtmdeCzn4gKpsKL4DuULJeVOapFFLkg4olVTZLiybR4cRWjPAlOFMdRnlU+v
o86ZdFXDeHJK5PDSs7mufJxoHZZLordW3D0V2Kj7SDlgsOh6xj1iGIzQbLe3WQXMD2bmtawJ1kXu
xBuHJaLVmee4bD67wX5LJjKJeranY3sq7CdHqB95ZoWsutgemX7DcABPxkuR+cwj0YinRlHvwrQk
NlR4/aM3iN0gZXhGLk3e0bMwB6Y6Al0t1qjxEpfdllg2gaX9uRlr/0hh4awldyWaaFRpVrC85Ck8
J42g0Yb2Z5nwkvW9DcRV+g35lc/RTB0mZ7TY2VglJ8dGstUmwMClVhxqftvsQpC80FDff39fXkos
eZWaCJ2Tto0wjRVE1VlQ7VmUxxltXxVU6GgNTOqEirrxBgpBtg6TLjmMJBKSfTy9Tl14akzranUo
3wqFX6RuP7y7XV1h5kfXb/7SdzstkHa1ciaI6bHTHyslxD60GhGN8EmtIXR2rtNfkinLz78/YFGP
N1PvtzfrWGvRcFPE5b5viA8QFaGh9WwZG/w6YHkyvDSjmNOHsIHasAzOeQ7AwUphG49FUP00BzUf
TV/e8nAo8drIg+/wfpiYa26Hgn+lgMiox6laDV1gnWUIUHJoiGkZlXjyeCOdZzu8mfER7pl1AHZz
8JnMybgODkYzWc8DVZ5VhnzffoCWCnm8j3tzM5ViYaNuWGsWelhXxoENJjLCdTwtbGkct90UAGE2
7gziZQnkuhek/wmPmIC2UHvlja/e4hhsKVkKuWyNz5jed21Cpa/VzZgyea2RiL+m4YmVXr2tQ6k5
U4Oa6KB66+eptQZTAJAJPj2ZLO59317SxDnNpq1QP7oiOOoCUa6rUTEt3SuEjp5pB+100YVTNFkD
5wG6ybh7nKqq/1YXNWdGVVzSaa53wghbQo03Lsy2B11WH6Bp0u3EFJ85dJ9GBtS7DWFZIa8x5k8B
D/O59VkjtToX2zqb052RppT3TQxn6C57IGtxZ6HciqxOU5jofOuIdD6puMwjPQcXmdvTkeRgXAL5
vXkAJ7HjQDxR7giq4LSPbKf5UrpleHeXwaXzfSyMqzoauohyBsdIPUdB4EGh1pfYU8CoqHA3KXgE
C4jp8W5w88ysOA7DuzOV+SlQ4Q9DN8kZcxwuVc+gcpjvskYTXDcz+JSh14zGW6r9wlv4WSPrQ/+S
iqi1yU2/G/9/f5hnZmwV2/CHumvMHYNN6pE80Ac0tWALg97eS4Kd0gCWpcvin/y4y1Ij7lUF7iBS
eO8GmkQe83J5MUzNciGuYQhaFr4kGT6Hs7DZI6FMm7Xv33Db/RwZf65GY2oJzpF8gDiBE3J8Mf2f
iy2n56l21oVbOgelKG58r8SsqFpnF3ZNsBddnECpZCyVyfytto1fVcJGzSzcZGVgXy1IvN8U9ZKe
tFdZ26HsXmY488dQocot4nj5Zg+wCtxCc9c049WxeIpRv6L/27phlvyyvJZO08wFB2nO15sQeSN2
9x5rbtAVCJvPOF/iWxkjMM+7PVtR54HN2beeSI1NnYXOW1w07nagrpi4prCKpuqWcXjKSjwurbEc
bbz04VS4a/yE9qPpfIWOq25pmL+7NoO8dED6A2DBLh9Fqn4QmlPkyXsDP+EOjfEIPSnyDbSCikjh
wOO9qGH4B+rZ0Oo0k1l8BNWwtv2FyyiUw3rOu4JFRW4SVM+0ioN32JgSABfovSP+FWfrLsawaxfh
b+Nc+vuuuh+1qIRwk1Fqxl2vbgnRm0n3I7Q7l1NEYPiz8w3GP/XL6quPwHtrUbPujFr90MS7bCrH
40rlHhsJO8yFag8JT2AkyRTq0/CrrfxXNg31HglIhvwjNI/Z4hAT0oOgKMOnKq9x9Jnet242K+LN
/RT/hUE+xDB6x95DwJXrJw/6HgnFTC39buvird9ljZ2uTRf1ONuw/MFfZlyCgWBdI3tgNwlKjWb8
1B6o+KY08DrJz/wOsWQu+egGcX2qMMG1+Iw38xjecqMgbyhlDjtkz3ZMTmk5x1Fi8YqzHed5THkF
5mSP/9GjcFfqxL4wQIdSov2PyaPVDouOtoOzUtU2RochdR8wZNwKB5YFLgkZOwzCZfJEACD26ybr
N1bhDDsz0c+OMq1tTn3Fj1t8M0uDDXFcv6TMgh+mlgRmlegt8sD5DPfl7lpBtedkdRBZCBtnj2A/
qdvHwEcGTe3aRThwo3F5UyJS9wq/C9InUp5AQM9Ovrd1EK7V4B7TPF4oUyAmTwZuAfaU3Yqgw/c2
M37GtN/Hzt+SWEDUnMmYQQ1M/voexAXbmzKJU3IZoYJ1FYLWJLfqhxmmxehTEDstz1BgGuM+dOeS
e+eehdT1ADCa6Qp8nCm60zxi6K1OfEMPMSKbMRZAU1iLDszJV3M91m9JHgJUh2I+skpZRn9VS5Zv
oBhse7XMEv8pfa7y1PegMTIU7Gm2z6bqECZkPiy6R9uCi4KB/+tvzNZ/ikj28r/EiP2FNPa/hZb9
/wgb80Lz/wgbuzBh+fzxF9LYP/7KP0lj3h+h7fnWXVgoXOs3NWz8aru//823/4CjZYdcZA6FjBn+
C2rM+sMVlu8EPvJdT/gC1N1/oMbCPxgpCZO/6VIOe6b1n0GNEaz0P5DGEOt7fFsEWLEEcsiR4M9/
fl7xIrd//5v4r0mSFF5WWdU+1uggMFOAKEgCO75gGAHwCkthmxFxfqmswDrMQ9wffXghZ2xdJlpy
tHQrdzDpAVIc7ggS3Jg5nc6pb9hotUlMGyEnI+Lm1JjFChLUoacRjtgYFybaCejNJv3Rle24TwmB
3wyVvaCqZhKxx0CYH9pA1ZfUyKbHWDvZuKK8abmeMjsiLz3YLTBwnpKUeEErb8PvynOSN4Sg6T4o
0NSsmDiEkQ1SY6eFr54WR5pfc9gi5E/8pPk1B7hlAwb8iD7nlMBJMRP4SNnzMsqq39apy7inbWt6
aVT4zqEk2PhscNkc62TsrxkCtm9xOWZ3vUKZPsxlWr9ahXAeDVhSG04Nflz8cZoJWJk1H4QgOM81
krkN7JDyLMkpeOQKgF3WKPHBNF7tJFu7ba3y+WoX2iXL3VQculkN9YqAEBqMhCSMJnF+hkmdo7Ky
rDtWCaBt28xELAlm6uAG3Zsz9PFZYMjYlCa5wm3v6Tt0Jl4bzqx+ekv8J/nczueIZhSJrmwwLvTW
XiuJZD0Lcvo6fww/HG9Sp3Ecw8isk/nc9wukTAtZlMXb4K11GZnN3PZPWmjjUi2KJY3phC7u7F7D
iWQfsJqBFjyS7Drt2yI2133sJGdgN/FOadN9wL3DVIAaPH6I8TVurFC0p6bFS9oE4OyY8ysoMhak
e9UY6VYad7/yzEz3QqxO8ZjGE6IE7ejlfURJvk6cWr8bWA/OS6fLfTa0xUnHwj/qrmNUIYWeHjVU
NjxyokkjBE/ORqL4btfaQsDQCLyGY2HXD4lpE43sQH70ewuccOYHu3Zu/JewoDpgSVB+eqmhVx6j
tQz4lBGvhAr9GzWCAaSMaY8xm3qjjIBLtPCZ3pmjwRdj6HN1UGw9CeXYCKer5pCa3oVMmUOdkhrt
BtTpKjMVWE0LWoOB+Y81S3jfUXv7KckpRHOz+Swy8pwxwS1MYthpfh9Saa54X6C1HCrvssQFOFDq
en4kygyV5SxGa0bMO30PGSM+K1jJkmHtUBn5AQN3u7MtXfB8xlbkETPLt69r0PiZE165Bl3uHOCt
FtMGitNKHM086Q4SnBH4hA7hLTiR6qwIyVkVdhnSLvTBNmZWcAO0aG4LKQmRal3wAm69AKwtq20g
5rHiux2o/EkeJYUVy7e7zWxp7Zdg4u4bUu+jckba8GChn/SK4pmVIaEUvZHuMgFQbFZutkkaXnyp
iPAd6ezvWbD1fZXdx18aGcJBody6SeBduy4Eas6ZRRh3UcfvyBRpn2abEg9x+4FavSJ4YwwicrIQ
YLVW1u2sbEwvPDpkeoJYIuvBXHgtRslGktlGCq+qm8kgSrwFi1bYEjMbSxvrX4h4da2HJHhC3tHv
yTRSkM3L+qHHkf80ggO8c9gYujXDTKWOvD//aBK5bDV6+lvJGbdqRWyj+5NNcbaqgbdOR65Hm4ls
b/Kk/NksogVEMPqP1PTD0wA8K1zpKmf22lUo9GzkCWuCiuGZjRnJun4RnFofyjF+TdhhNU9DWBXW
DVfzsp5i5MW9XIavZawxaA306KfW9k2e89H7LHMbW1m1uNl1JqUj20BwEJzv8AyAxdJkQapwr13X
tuehIlhON/mnKcD4VCCsZ/KcTm4ZE2U0tempMcz8gLjaIa42Ie5uDrO3QjXOt8ExA3vtF8yPZg3U
aS2GYSRwKq3Ux7T4yRGReB6pXjeX2vC7Lz8nMQh5KqAf6CPhNVum5AH36vJYhrLbW+7UwzWb/XdT
ouLfhung3s9RoEV4vKYTTDLW2nGKkd3HpHWnGI/6pIIvZFAMc2DBvxrsnJ/0VASrkdD7o0u/hRRp
zDpvk6mBFxCzBJucxcRcU9T9TZrsp0i3YxK78Yn3ejF7AtxRM1eps16GEgwc7UANOyjTzwUutZOa
4vIMYQj7HCGO5pvoPcxVirdprSXWICvAGsxDt4EkFWz6scnXte6qk6uFc4sR6v9Ke0VsPR0xySNa
DNWx4Z0QocLAdGU7dRfF5hRMK0rjMV9l2hkODtk34K2L+qLKOdiVIf+tjScUmiUg7A3BS5yo1Uiu
KUIU65T6Jkwi7s1ErjkY5VZOuflQoe/eurTJGz2N7qNKEJWS2k5qgQ2XcxiKdGcapE2QG9Im34XI
GXqEqdM/KidVh45YrLcqRn+Mmj75Yft5cIIcgLG2GwxnG2KTexAie4Tm+4ibIDvSHBubbABlrJfW
fB6bYL6FdjruHeEblx6Zx25yBn3sBxOXddmfvbytD0V312mFbfzhl671YRukvc/olaAKgl8OYf08
ysn1okTW3SvG5eqNX4Q+FFZcHy2//2WBaN077KHZHZnpkemocQ07hzFi07LKLh20Vvg+XJD7iBU4
vhysqMyzcC1YbvfBoKS4eB61EO8fS3/6jBEISpnBJ9WTkXHqhPOBeiIGYBDYlxG5IasbHC30llZ8
LcDOPRAnNBIrGnvHGO/nxSjbEtF+1b+rtNMnNwuabzE6zk0/2zF0HE8b+1wX8AuIntmnpe2cRsRy
jNJ1N6/Ib9LPZoKHb6KowBiYzM++KXHpuX72MCvUPhRO9s+F3yS7iAnPSeeiSDZFfC5iqW/4gRHe
x7EurkRnLnQ5SXy2ABjyBjEq+TlLv8j3YgCIgMIogKFV4QfocvReTgq9p05a/VYD0X2n2EieNWIA
3BJSRF4dkmSNNXEPmgCPP5r1HzKU6DmA2l2NjqxayyU2tcMx/BALl3NbxOMBzHJ5IyDROgAb1EBp
CSV4VVRa20QAFW1bZgGqSp/b3NkpPzejMg+TF0hKTmS00/jo21BZvTB2+QWP7gsuYn+L52VhaJSm
RLg7VsKNMGc7NdkxU7RC/DARoxwSts5X5CYtvkpcGJ1S42voxigDrbEjilhjN0hYfIeM1h/SmeQX
msDhGECh+qyQBOKzbGym9XHW9DezycdrimMdnExRxogR76LQhDih0hYBp7kv7BOTgwICMGu0ZRQ5
8MS23zTe8NvyaN5XVxlUAGGaTymH+CH34eWtiAlVj4CY+u8h3KxtbntTVLbttBFZxsYb0MRHdxc3
UnvaOJjChXOuctkM2NrAYGU3afih6iW+zoHN4dGVPWCnQLVpvWWjgAmsjL1X6Q8ZKSLmhIogQPVY
WssHNjEoDHbDn8TD7Pxw4rZ9ZJAxnUkg1Ee1BOK4ZPW4Jult2mumPsh37xZj7FzczTUQPb6Eu11i
Gya3P5oYiGmt8Cs1SNZQiAp84JTn5Q4twoinj+Syra4yUhFknKN3K1HmcIllzfTo10jpFzvNbza4
+p/gaRfyB1Oys/D7k125rqkLv02OKwmtau42eSPoGsgSFS5RZB3VY2ZBbVgzSiyQ66uE/INpIbSX
UpLRk5iSNdPVjwlg5WtBa0UuVOX1+4yOq1mFXheuUMayu2c6j3gk7Pa+Srwr0gz8Y0kqHjq4Ek+t
OVZRj4rti/chRHVVi+ZzzEv/B7sa9cYPHB5jLeo7dnB8Hqk4icHympitt5FEAAmgVWQVejzPyzqq
qdITTxRk09YrpXEwUxsBHIPHjTA0l7njNqexFSB0iQe/mn5ONraNBP/NHWXyYmZuErkGdKdJcCAh
6Ob4b5283imW0sdaCO8MWqn/jrmAbaer7iZlyChF4LX3aCki0Snfmx2BKcGT6q24X6V16z2HSeO9
1boy4Jam6fP/k6HD/qt+/JRf7b/9Zcjw73/9tP3H58lXvSHF/S+fbKsu6+bn/quZr19tX3b//m8M
Nf75f/7f/uF/+fr9VUhD+vr73z5/SZIPM16Q7Gf3rwMEm/3E79fgv/8D//yL95/g73+j3Pxs/ue/
8I+BQxD8YZu2i/SVGInAMm2iJv4xcAjsP8CT+5bnWTbTA+GSJvNPtrnl/+FaZsAsggfVC32LeJP/
GDg4f/A3vAAngOmCYjHD/8zAwXJ9xhp/YZvz7wTMQoTDcRLyNflR/3XioMFjtFUobTr852AZx13A
KmyTJw6LdBPQsq57PEUGVimkjNQyaLrITaXxwNQz+hcrdouDmXkMNmdjDbGlYjY7tihEAk2fLtHG
F2BIhwAqitHa86FuvOZBu+jSx5m9xH3FRhO7TctEnMvXDEB650cK8e9qUCl7UEz3XP7lsSwdMNBm
/8CG+klM7riZrHl5nDt2YV7+pczafVXS+mVNEqhzAIbQW77KQHhH9XsvqLKtNLPpoezDqApTPkzz
D0bzWcQJhRsNz2s2QjuogRjagj46jFXkmeigu8J87KlLV5Ch3QsJG4jN9Xto9e5ZSR9XD9BSbJ1b
tEm8KvPeXKxmG8RHaNbEE8XgpoLGPvXOXL3rOHkeFobnvXkJnBpzadxgjB/lU+8U8BHuSMbC40BM
iB+PBkKxwnnO9v6YWZGZuJg64WyaqEuXNkYN1I76GPrlqZyyUzBneAs1AEOvR/8aK9xkKTru/QJ6
GYoB96/FnQLoYUkiTBQczQJ3MGOVfDPN5IyUvp2elK+6tWuh9hMkGR6tzPxCcab2WH3JpSgKdZqq
AMVJQKDR4GcEfxjAahQSALiBQELCJL+ovh826NQx8HvVHmoCd2aMtALexMWZTXEXaf2UGemNqPwi
LRFmUnrBv6DEm1GTbTUzakyRtj4ok/lG44zeububH6u5z1BY4IVUBWomfIg7ezZuE9cUCfFJTCox
3uk5LAS0RiePGOKzpVlIFGunuXg06vKXVev5gESRD277J/G/80nnKCCpLFMlqONyHMIDV9UJv+46
zQlAy0xr3pcy9ldBQOc695JKvtx4KVQ7STrkWhoLHOiqIN6ZnRP7XQcr+sT3gDRkBfV9PE7ZcKej
eTsFGxC7lLOsWW9ABYtTi1AY2mfLQWTaewHndhM/eY2k6QpcnqN6mU5jCmoM9s0hNu/qIFmKlRmO
zlbbIU1OYveH1EJ2ZPnJiV1tsYPt560Sy/fX1IKE51TgQoQ79zuUaGw9VCsevCVFCDDRoaECj9wY
+WhdMg6MSXlKmGtXI2uZCnHUKa2CJ13Z3gFFPwPJ2jnVpvsDn3K7g9Ix7hRCh7Moj8ggsShieL3v
sqYIAKhx6mvBngF5mag8JnyAWTPeR92Uzn+qvogYPrSfDm3JKmxMRplJRjjp5P1CmIACK57ldXJG
ohQBwIy0hl54toDjn2PRuPAi+i7KyizcsMGjN80zY89+4W0pBUV2JglJL+Rn0jbuY90RqkI7egzs
DGJNl625mmHF2/XV8w6MGPyNqMFCusrfNtjupsS1TqoBLxAk2TO52Jx7vHdJJUY0OgBnHeCH0c80
zYAJTo9b06Bxp8M+5S7aKEjtkZcdyL1lhFg2gCE7ZaDhhrrV+kCAkF9yyfv9oWpflHYTgKlQehtV
xFtvSciSzMOok6baQkDrV0CRLRoJxKatvMftZtXBCgEzhoER31L3TpfKyOGtSqeJ9LsixvtUtvWL
OTTOfnD1828TI8x0ZMZYwAj1kWcmDuKgp2Q8DvHyBE0ER7jG/JnW0yfqpP4FrkOJ4YQYmv5hrNSw
GYXz0oss2A7LAsnLVUwLKLxXvkA4FLfhT3d25wecuJLfAS8BtovhCLmdEdqzZQR7N5RveBmKl879
hTFwplfzm4NdxgXSivADRjtyFVn+GEKPTNeYaV3KyY9FHVY4ZpM2Sp0Z+lwK8WfCVN4iXLM2dgGH
wBxe0Lv3RyWwy9tmrb8vtvlWT0TC2HZ45yXBD80bqjYk6vgDuFOyUstjMJgMrwiTrthJIVqLIc8l
6nKPFE0oBEGmdK/EEM5R2Ap0clXh7huN92EIUjA6VbJpRPNzTuVL3jwlS4x1dNFooakqmb9EYGkJ
hy3GaCbQc8YPccqax7tV+pAZIYsvrPqrDLPxNqtasNdmEXUoOHSgGfMtaola/5gZOegPVus00g7B
FMT6iTqz4I3cR0EO2cnOHdTrc1tTW3rwirQX4rbiQ2+B54YaucDw6YLITzS66Qnpnp6dbu2Uc86G
eTSfwPTFQF5ntIYSkZuUkut3JClHuuahqd1mr9jM87uiNesrMW+WqQMN3DOxBR0WWXHwrlFLgTMt
vkkECdsKYe44QgZxKIATXcNKo7BI3ose70yYTwdMbixwjYRKQXli7XX9TKeVwypri2LXMJRsGE9u
AaIirgKqwPGPQxnPJEJHteyafHqzejK38aaWawWNde1jdjLMy4xoK/KZspD+iobGYG5CaK44KsRy
q8GULpocIyLaInuZoL6CzkNwvu5nh4SqcgE5MuUh2c+/pAO8vyJub9MyCPhYvOEtzjGokN1wNFj5
8wiZZ1n2d33ThfbPeygAo97TT56rVCzn3x/YhT8z+4nvE1VSoNuZ+ZprME9DLAfmMlpCjlRoWFkX
R3mjCImy6WtWnQXRGuGlutgTGJC0bh4Ko/1Wjvob0WI9ekzmA78/SJv07dbLSKq6SywFvEJ0dqzP
H4tG+txa2TENzA9L4oXwA3UdLXltnMJaNS2bbzRRAOqLm5ntgpnsqZIdT6y8vdNZ3g4hX8l+xn5I
lHdHBdaAZmZyRt3sY34Pw4MSbz7qBLgv6IFNzAsE52BdmTsk2RCsbcmSk/B0mdwWbjpMt0Qt5Uka
uR6Q/Dy236Z5IiKF73A0m+89y5+J2wAF3L3z8S08Yeb44DHGCzUQRaOMCG/ep55HwxXbr/bcvIY2
YX4x6wB03P5twJtrquSlVWLZ9HXyrs12OwEfwg0hdg24StXbrwYZYYysZyDDLsB9nT3O2Mgnphc/
uMY9OGF43RzazV2S22ybdftRyDkmQru3L+6EqoBTECnLaI9bw0RdZPTA2EMEIK9NrwbUwksPWafc
WTP+gVGF2WNdcFLa4/0nKnCfaE4MeNqbBi9Glarv2STxrEI/EXHYQadQLi5vlhRm9WjIfGdhnyyA
RKaYEzfI7VAKkPnZdVX5zHLzqEl0nv38x1Rlf6YLqpq6do3VkOD0bHrSiuOMuQmcPYJ61rCQULja
+WeuaJMhj4SufFt852y13n4AxLeF4eZcC5+djMc2vBXoZKsYAAT3KtjLGtuP2+Mucwr8DQHJjrWc
IX35JNX9N/bOY0dyJc3S7zJ7Fkga5WI27k7XIrTaEBkpqJUZSSP59P35nTvoqga6Mb2YxQCzybpZ
KSLS3WniP+d8x7Afmibnbc/x15v8y3PO0hNx3BVvnTiapu7xk9NhBrPx4rXLcHbuPwgQPYpyp1db
/k4muzywlJxgN+JawqHA5+0xtdv5sUXm39QxfUWlh9pI7k4+jWRyLT93f0tYWcnTMBAWqRhLPPz1
QxeWVPSND0YhiivARRilg4Sg4o4YxO91DC2IgG1IDvYw258yXWzKhnNG/1YXQwHdGKzi9KQ2GTkd
uznl2E1y2+ZEmLRBfi5AlXM/CBCzlI9PkpKCvWiT4lGKKju1OcV5uptuZmtD5bTpx8bpKxE39XzR
FlpUiK9srcxgeci18Pel15FavP+09mrzoTbLdjsGoj2yoFTSZ1ogkaViXoOE9WE9geuwPKc6j20y
0j3CYSsLv7KqBhKqWZeL1mFVk86668plK5D7TIPyT+i+l6nqP02G+hFlCszTUVTr0txY0sd7zUcQ
YAOJD28atoufyguR760O+EDC02t3wnaf8t79kgSBebzDNcyYj2YB4gB/ioqKa5nMhwrYCTGIcGB8
SITHBAV/LKTz1FRhvom5iZEmtfrIpDWFxZ15mACYMwF9TyVfP1bQJZV6IwQOF2SereNMHXHvFfk6
K/zqBawGzTNzS8lLe8s1KCwbTvRJ20f8sFBxhuHBZWWAJoTM2qCrSqjUG4qGb5xZvocBTgY3LsTj
FCmQgM9WhfEDbtFqE4xzEikQXBDY8bjlMTACTieTmDlpVRyZUk40IFC4H6TM0WIDRlPKkTOzC8bH
hvtLhOQ9ywIVmQDcLkytB5uzNAfC6Y8j6ndElw+TLolK6flttrp17uozkLOvsTMm7lk5zHVgkzIR
LFrzbboHcVWzFZhL1yaZmlPAluh59WXMQujZd6D/gTf7wmHPhS21vAPD++WU6lZywd76S/nUapoi
ObbCaZpfJy1FVJsUasQW/BDwWDfoafNqkc5PU3V8Xrrxo6OIqzO4A4D22fHvajDWQ+x3luAnyY+R
TYypuZnXUI1M9tdCjGc+3OgW2VslHWax4uAWGN0YRP6RWetuO5HccG4TKCv6c0ZT+2oAC0wMATWx
9HuQtL56VGTyqT/uv3u4rWug9U8Od25L9uMeWQqgJd1F3K8syVll8W133Y8NOTsgkiQOWgiIv13H
47iAGrKanIYCrTzJLjBMChgLbU8PQThvfIrF97FeE9GiT9LACc+2fNbgKde5jj8YsrCje/xS6L+7
FhZd/OGn3M0iZ06/RZwc8tmq90zhThqz0bru2XlcWRzRoM5YBps3rpp6HS4uzLchxZtuj1QkjwXV
UWm590T/Yos8ONkJc4WQV5C/V33WOeBBTK/T/bF9gXNnoRHlw7kPyaCRJlmTMmoid5JMUyagGzZx
iYQMljYeNZhDLjJMNvvaoCUtxK1doWOvTArdDrlk1zQy55zV5w4y9wa8CKhrj+I5uGgN/SLbDqGc
iJb4CPttaoWUBAXBZz7X+iiwIAHVCgDnzFDi6B+bSODck6DEAdUIuCAoNjlJoQ0Eu2Edijbk6UGk
8qem39aCeoHKo6czzUjRzdUMBDABagcS4SUxrzhbzUjTM4JXmKyRJAGRaevYZjNkbkR9WrXUZ0YT
Aj0CVFLqZJ/xbcrkOmKGDJxCkmvp7nz2BRGQ/XqkCIfbhYMDr+YEgwR8gqF4DWyyvvxvij/t02HL
pZEUS40T5fmdlOhVoAde/bE/hqqCRNI9ty7FICxi83Gm++uFFmlujRZzrtTId1m9lGvytXOEKZQ8
XPJkfTcuzkEH1OFIRqgegU/3CYv6WE1/yo6ikZEFEowNJMYhD3B7/8QqPBzwkf5ITfOqPAYVbl/T
A9E1f3l1IVpyGyydZNhaKKsABpyNj6HmoQZKAAp6BeRC8rv7kpnNBI27tunfG8qUmB6oAL91g70H
W0NSfsDDXO/6YfpDOd342k0dkDWKw1ziM5uWHDuMivwhHXi7GoRj/BksxKnKmhMMiO6uGwO6yLwf
vSOB7cbIm3zeKeaLCU0SbePIjxY9fUqzSEFqu1dajaBmQf4lVM4zMtHGOxCVtPDMQJpjDBPEnKsg
141N8C7T+WnyTR/C3rhrynMl7Xt2i2EAl4eY4E/FgZ/3wiHBRUUHZxHbgzmCnY5Pu9zCBX0FLcqK
kSefY5yCwHIOCckGyuGIk7jVMzi4+3UHsYzLnQI2Vpr4DUzSkD0wzrUOgPpQeHirlsyHW2pYax/7
DupNb2zTxOcIkM8PC5+lVLBFeveNfnZmFGRzp6f4S7OUYNyrbwBvg5PVyzvCfS44P9WRGlW85dj4
5iNa0czjoYNx7JXIe1xPHggudfsmZBwWYq+oQ/dhcXtK5QaffTUZX8p3J32Ly5gRIXfigmgX+KbQ
PIQKW3vBwjUmVC9PoBdi9uON1adffllvcUrBO4nBV46N88tR8VfauO/5ZEwoVjNM/DYMDijVrjWe
csFLK03Qz15GfNclw1YVOU9lC5O+eeMy99tKeJUKh3OGjMe9R1MIThH9S8KRcgyalOJRgOYjiNla
FRgLNohkGP19ETro44s6hkZJu1SQMQQY8IBxZxI1Mo0KDedEKcdJK3gwFro+15jcBcNQYZj2iIJP
PoJW5bn4rnun5Mg4nllGqwM+tYhJJrxiv4zxyDKAqm3jhBMrgEUTEKMlGBBmOsfsgIUSPlG1n5jR
ca6GahzykA/FARKW63PmwggS2QWVmu23BhK8wN3Y9lQANVwn6HPqmsw7TMZA4msGJQmbgu8DUAd/
FVK+RxPI5LG0lf0Zr/Y1ixXMazGT+Fk+LWF/xkGl1vYAJrOaYKfEATBvTM+NHe99d/jlDz3Hq3Q8
pG4Kscr4MqU/7g3OpOtZMWUzx4sLrGJbOhfdFMXRobPKLtSu0sREDOc1LqunGgM/u+SUbELKV+gv
IL+c7PBK+2sGndR2jcElCQjtaWlTuFYuACvb6Tpk9RyB2q/gZZxEWD4sY36juCUhvVO/ZjgrnnRO
HHJBg11XgqxS0FbDzlK63XUTR8wer8bGF/eZLWExP3z3nQaBqWYdHJfqLCwf6Iu56WX4Od6baagM
2eT9GKztxTpLLo6uIuFt37G0MR2jbd89oanazJvohiDp/mzbsfGUsdyeJqE/kpDbnMOKOzI+7d3w
NUHfWnUWRGG6UdeJpb9iwfKE0jXJ4MMzR6oxbJwzUj5Kw340XPTdAUDV5FBQ4Q5nWQlQC67aE9Lb
mzwF4ZCsfc98nbh8r4Y5PvM+ggZN1AbwDt6RO3LSe/YaRh4lQfIxZHfNcDV7Sf9E9cT9JMQsLtM+
+wjOsNlvmWQSkZxDI+KmKaOajY1ylkq/z/wiJSGUu7AVppel4rLuNE+tqvS1sgMzqtLxiO/Uixyf
9aS4hzmAM5/r0qqjUeP9GRDoz71RGFFg02Jz1+OZLQA2S4cH8gIPANrVJkfRhV8buGi48JEMvOBX
7lOX3MyHY1DHDGHKeU3uhTI48dNXfntmrgTjqssxfZdHq5bdLghxE7T0N+g0P6dht3dUo9ba4Iyo
g7cyI+cu4xjYidefcYGAYgNmyXpwJz8SpCxoGKP+YT34DBkQkAmIyorMY2NqgDTmNaFbVg9UxCw4
uyl72qq8fB3yotmDM+Ft8FrS48xMCb++oAvBxC5Cd1WO9rjBBr+KRXYgHGSuVMVTV+a2v8lKTYHQ
EbTPoYcRNDF9WM0weg+KSXZRjTyQjJOOJhEXDx9m4ffOarT7Wy3BE1CADTcsKCFkMPphBgmY7dIO
Dl+XJDV1BzlnTV/1O6YWK6Q7DLP68x62P2nO0qHZ1o9Bz+OndASZuNtquvmU69yBgwAql3jYgK1+
NJZiM/QIEiSjCTJBAqIUA7FIl5w/g9wZIjWZNIfkDc9D4e0lcMNNXvVRheFmNfGla0sicBChX1j6
wRZAVVumu4GMQnDczZFU+NuRG4ptYY0vcCd+ZVzczoHMt9jcDoGCI6o4xURC4ptsXXCNFXXl5fzT
Z22cuTbMg3GYUoXE5pVrppaskCMUeQo5I8R/7j40blT0mGTshW2eKvAe72DDv0tiG9uiWKi0xLuy
I6L5h6xCxoPp6E3RQRCgroUYUSKbywxxp20b900ZMfgTUqaMTJqrrQQ8gyaHuumaIZR4zPaSadhz
XsMsJnTaMuA8GDAWQLcTgkO1uMma9bkfKY2VBRj0rA8fOLdepn7+LEW/My3rndy7F1l1dUzv0FVA
G/am70NONvUNjMZPo+FdNjyxr/38nbPkilbMeVWkTbrXeRgBdy5WbHZM1Lp1CR92UwTu3X6CdAEd
N1fdi+0jdOYkNveZYXzwsQqDm1l7mgUODVDv5cV6K6qYeTknk1B2wHFiDWaxwQDCPdgr4LjYNRxS
ZIfUex4GiuztKbvdk3RgQQcmwLXm4OE+Dsr7cmj2HHK9nbj3cmWuDy1SxMoC3LLG1UUfaxrNwT2M
S0nhrPzf5AKPyFd6FbDBrBhJh1nwHXS4oe4fGCxd3261/Ogm49EO+i8tmBAMDJ4oyZV6o/V5mcf0
aoVPgO8EsRE24sHyvxzc5pnVTp+MbzaYyxMee995KdIHKhsKAAtCHgO7xuyEVQXPbCyfvDZ+zEb+
TWgn7lXSwPGSItwFxfIqOA3t2+T+Mk71SLapW+i4bMg2jdh4xYy3y4DeUZQsqRzlDigxwcFXpIPp
LL7MdUrX4/2/mJBOl0H2X0YPxOfff5EuMpLjWgVEzHr/at4vRtRcnEZn+e1x7CUb2FTUWgLhphkp
eZTpCC7a1t210ovY1f6H6/bjqecWt50WBo2WyvND03A5op9jeEpwED3FcbKngx6yRvKiM7+/1Es0
Um+yBa8G2CHFiLMPJGqY3Y/veWORMwq4Cooyv4WlNiPDBwIGMxF3tcXTOUEfQkbObaBGGv13ZOJJ
d6jJ7JOThxrTvVOpauc7Or0F9l7Uhn2bVJ6cs6K/9E1n3yrfPLd6lmeRuN/9osPtYA5bX9PhgmVy
NwL+ijHqYfNELVo8SQ2Isx98Gie0NUawNIDj+27EoObSNPW1bnK4J+TiXSlYIMeWUK5VH0YS+Stb
V95DmiyvuS7FtTHC/JGA5aVF7XHGyX72KnQs3gSGGOhFvBX9N5rgwai9lBX2Ky+daudOuLEHt6Kn
jFGsqlJ7taCt33Fw/qooh2eSOR/YBDfBUuAuCphG5/n8s1Oc3N22ep27yDVoAhgzUveTDswD0HoC
iT0AztY85vQQN5COoo7S1jyU6Y7eXkaxtn+whoGWyCHBsoi/3mz8a6rZRPK3BcbeyhUAb0dzBBXN
FTptoWAmLRbk/uTS5UsYyaBbgbrOVgjamZwEeBa9cOHwmlswMWmyGfdIqpgjWmxrvq6XB9hyEQOS
K50ZBP/nOd/l5vCR6uKpK0a1Q2W7xJLyq4GYFDZqzaEaAn38A8ZTvAW4lVAOv9SbLsnsDRzlF18s
7akdD2aQPyfamiKW22TlDVbD7ZpqVdIQW2cOXvpqfC7cXnFuhHdTj+iZycBDGfCaG4R0I9OmGMIp
BWyE2kFRGIwGTIlLBtF3ECayM+fU+Db5/rgWzI+2VYIIbLQbQzU/xrQrn2punqNvAG2da/oOzNuE
b29tecDzhE/JhsswjKrkq2Bet4K8sqyXOGEvNt5Q/7m8gSJez1RrdSX21Ko+udTxmHRQb+gbIa3q
7lqu/SvPHbONAxCJRo4FzyvvWpAND1aSq5Wf1D+zEGb0yPRsJr5MSSFkTJt93zbuBMqkVFsrw1Yx
VpELd3HFsFvvek3MwMULG7X3xEfM2GhlV1icueZbGx/A+KpP00NX4J8wJy/CCq3Of/1AtKPdFbQy
rRMJMbHJULqaTjz2Yz4el0wdOP4DG7S43pYCOTlMvoa2ydd21lFFXMqLp74KEbffiR8fkYOv3UTd
qq4HCrrpNuKouR1C932e+D4sUXz3FDOuSi77URlS9K6yYrjo8TNLmIL04XxDBCOWJ3F1KmzvQQGh
W0vN1EMdlVe5Rw9vQxMU/W4m/hJwU4YlTTteHz7rkdwJifWcqTR964W3u8dFqA/6Vl1/PwmZaku2
hsuXR4SS2r9u2KqUuadNAgYCZr32oBWvTDny8GfJVvUcw0R6sRhk02hja5rKHE4RIZ+RfHlaaiz1
cQ/QOoxFRLM02OhiAd6SQVWvHK6DXcNPZ+g4UJeILN1xFHbA0bqqOztiGWYi5DITmFC4Cqf5Mh3z
EyiJj8Wm+xk24ePiTAZjg/5ZpzGeliF5N1oIXfc6G15W2oKoCAldgEqFEVAeoNdByzvouMPynJna
YTbomGDyIE6l9+wC4Rhaoaw3pXvoPtbyywdKvQYlVHBAc69K0nfp+UzqCZjMZQ2uDFHX4DS9Libx
kNdAb6T/sdgflpN9exruEOIzAwB0m5Utw6ufIx8gC8SbQqndJNXFbtlhnJHK87YG2h7K9wA5JMyY
jN3SVH94C+pEk6XnPCU+Gi4Uk87h74Hr3MrMJKzp9K3wvwI/4N5We180ySvSMkQ+HGPLKgnLwrBa
xsnROFBhgMVlcuxz3Ze05MkdrvRL5qTvMc1HKznwTZYuDJVs4aeuhjejsTQl/UIrRam/GuY0q0bd
AsEYq5IPg1NvYo8sj0INwExkV8vVzUB2UsS6Ucq5MxExStLsmXQdGw1DVG4Ie6AHG9IqDKN0dswS
Y297DJVGQ8Cw6t688NVr3fPAlWIAsyzGhZ3bJHOVJi9lSt2ZDwRBmL7HEAEffKKIubvv5RKcaDxe
Md/HLz3INb0BWbc8NTq43AWhzMHTZXhgP7gKQaaQn2T+3uMiA75jBXqTiW5jK2wzvpl8ZcTounvi
h0LHDLRgQjaGW9EJQj6PyKbJlznSZn+YsX4zvEq+M1+va6OlBmpS13A6l+XdmmwyFB0D4yWH5o6C
dB+uzDm/cSJMPMR7mfu7XAwIcdMlw0eC8hZz3hI/e/uppLKyt9ozbn0OkLeAvz8VcmeVZspGKKJC
gUn15NXGJ5SSmCv9jCjPAlPXoJqpGSy0P+aeYc5XDiAR8ZnBb5PStRur8uBneHm1VX62IUBBEZNj
3XDqXQ/MN9lSeKwFAjeNHO7bcscftD+ECYIu1NSSxUJV3G+5PPjmpbzrmQ2ZYrwUCSKXxdXY3KuF
+zR7IrR1b1vEzL/MmsLVfLyNefeg/fQVPBPTY4QZRxsb1VaPdt9iNE5wQZeKXXkihI/yiccFOBvF
0nCCSOj1CfBKTg145NdzH+wCkg7tQDc8Pr2vrBtzSkGAWC5DLBmuTvJsWPHX5Ch58nxxQnepXwi/
+bs5IRwJ0zuCPA1RxuX0NMEVOCgze2LJRwmS3lvdBMtRwL7LsxCgjie+K5HZ26x3XlkiuiON7dyN
Br7rGgSR75aXBevHmm3qrlrqxHy5x/Kcuz0Z4bmyq32LEsyrS/46cOrTYqFQDtM2qTiQzsn0LYMJ
naFarE3VdsQvhk2cRn6eq7URj/WWFIq9S7C+4Ko/TN67CEiMiEk3kPNH5o6ZZs5Qdq+0XWa7drSK
1z41v2rF3tApLHOBOWJG8FW2N0UANpPeAmzoxwIiDx4FcONDXRirebIgjACN38xkxldjKK/O9Lup
LOfZIqKIPYAK0QTxypo8bzOFdE8EAaNcAgGCHM6l76fsGiJuzLBFy4mdJc5s9ExcbEOhMSk0NyxP
/Y43y/4OHGggnWk+hAlJ6z6GMFbLm+TedwLNkpmS6YKihrftsm1jcweHMUw1qzfeKxtmeTLro85H
eabibcNoEbP7kmy5GBu7rBpekKpJpuQtfQUStAppAdx6GfHY3HqoQtyoglelnZPvtihZYhZ736ml
v/jZxh/ifOc3/bOF9fAkEy6H9E//yYup2uPzweZIMRfDh9baesVSngEhczDw+pKa1pWpOWQ7tQpg
CPHcGVB+j/noaGZsJq4AJ4S/AnsnrP/kVXW0evoHpjn7ntLgJ7i1A0FXVPKseXbNceckwdoZaUCs
MohHiRVcurTftqG9xRvBnSnB+GJaB82GhGj9Kj3GSO25vt/75W7uvNNoLt+p4b2B0JlmUMlt82S4
+ApwCbjXKWWwCv1x7ROIkcy8tg6R9I1ISXF173TmMRTzdbeJff9JFs3uL3fqlIH2QqQVkZOVP6CT
HBxLXZK+AtcxzhAzA/u33S4uCVq/jDwrQ72gSeMA3I4WkQn4cU8NDdSjXTOF4taY5SWYemw9NnqC
6/PBA3Of7AaH5tIxl3/mouVGmlZHsxcY8HIXT1C3N7Kh3HkuAEGQ5YDlxTdRKn+Pa75eeRRW84xY
1aub88BZQ7XuxZx8JIBKXIXiOhTTk5+T8S3DbIeIy9HbjZl8wCndZRysG18ED4rymHXLOPjQ+Lyf
6AVlYS/P+NO4Q3rtr6pGZDSgORnyPnfp2UJzyNP/V1z1/2mU/18C//8Pee8t07Jt3zH/K//95neZ
Zv/sv//3P/R36N/HaR/eHfaBhxf/L6f936F/7x+B5YgwJNNvi8AOcOfXjezT//k/7AAegH937lsh
5WGeTVRfMdD8X7/E2IU/ZXo45/kb/1uhf9vEzf8vFnyT6S1EAnhWgsh/GPCv/WcLflZzn+X7I5JP
S0M40geQhz80RJ2dWuL24kyvtGk+qw7kyWIFFvsQBk0aWMN1DngzYul/GSea0/A1GVsSuJDlzIE6
ntTvSIjVdGrm2cNMAwwHuUG96jj/rVtfvVqZfAngIPK4Jg8qd7HZ0DgbGsOTLSWnCeY6VjBthulR
ezUaTOkhw5OSbMv6jO8EJV+A3JYJhE2/uUH/nB9TenlWXDlzGptvY0W+2erIxQb3YaflkElSzIHV
fSQwi42BbN/BgAHKovzDqNzvZXDUlc/Da89x9VtR4ZQSg7TUO7CObuc5HAwXCGpZBGCAu3I8XacE
h2SqPkleOGebE0+RgR8ZuXE35XiqBUJZMLxzVcQPLPQ9T9/NkYmfLYX2YcufNU3LSUpHnjeKTe13
zS2oPnPP+xhaQ6wtTYr7IDIGeNy3yP3QVtX2Z5MuK2Qbyb8gFduymT784mUc58PUwjWavOSH7euU
6bpNQTliRPeNlLusG0MOq0py0hgx2qzKVBMtTvIKcmC4AklMhFZzOCXStqx1fMviosOQYeCZDgAo
Gqk4gTiPKnfC0iiZRjoD4jw2M2+rgtuUiv40Vvq5T+H4uDK8BRByiaWHw2lC5CE/TtdvlwzH0nac
VT7YtEubs9gGglI7apT7XQzOYRVgV8PRXhTn3JyGM31SV/SuZTe4YUDyfKI0uzdtRqglin4GXJNv
ojuCuAdRUb0RWXrxuFIB6HQAkYY3KLO/E8wgMI+1ebFTLs5hog4+OizByeVoC+kd59abN8zq+m3g
Ze80vzxjkH3ELhW/h5p3o6zXVAr2Lx3tE7wj8siwrAaQSnsnT5Y69R1dmUR+987d5T0smDbk6F4o
fQPQ3UNdknS2nDnYPQnRa44C6Wuv03CLNF7uWkqNL84w7JJaO5s5nb3TFI/lAUn2kUkShv8Z07ZH
e/z/X9L/T+JUtuOG/yXC5fYrU+mPf17Q//4jfyeq/H+AZzFDUCzwVljMSSz9naiy/uFw6xe+47tu
wFeBnvK/V3MQLvyfIf5x02F/uIet/l7NLZ89AH2D6YYFFoYV/7+VqPL4/f+6nHuBS25LsNUEgo3D
+g+JKgqvOrI9cOwbrLEYevGi6nbpEa/sV6Px35denhOu+1IuB0fba9Opex6IeDdl6vcC8KgxHC6T
ZlyDbai3+j7dq7K03dWtg0+F6oseMqpS+oK5jJJbd8C/FgfGqe0pOFVpTlOSgckZoZUhFVzFGlUi
oSeNFsfkbAxxErlu/WQNBjAzBquIGfmphxmhuuSVKRJFlVP8LDwGVl4LnwADF3NYtZmn5ZOCyU9t
1SNVVkZxxoZNWmgy4gfIrT/nMqTwtugK/ojx23L+xG0yrCaiygMdScmQnfwKLUXnh3lKrZ3SGcEf
4Txw0Slvi9zjVLCfDWiRScAd0dfqkFj+QAQ2h8owMwPiBnRzwibeMRtI5QiCEMHNzx7jIPwG70gm
93WWTbVtaFthuIhoXGKAThyqypOcFzqnO90sRBBVHTD+If/Au7SNY1AuQWMRZoC7syZQzUxZkv8v
YNWGxIM7+d5DNHOl/uWW1oUI6bp2KFZQ0PqCzkG+dHt756ImbkPMWOtaefqDmsdIzuMuwNz0E2fa
zTThZ8mJ0uDQAcxNgyr0E9NDjF+mQ21SlDYXrrlemJBTozw+5YP6bXmait8CNAjKr3hoi8BkCB94
50xR06Cq7qkd2+7SB+aRVC1Y+ZDUf9sGANIX790ajQ+Ljs49GKAmGpqmIVpCPr13YBOSt2JS6WMW
LbBfcF3/QpPJXwDErPtiTLalRUKt6Ujpmw5bcjJNbEcAFOSYzJu+cIJ1Ro4Mu3PywiUtfcS/fMCU
jLQ6O9kxoYWhzI38SrQaUF8biFtSL3W0TE1zlvTT7v2UviY6laKi76miC7GALx1ZhXhYvMcxXsXT
j7a4M8KGzoLKNXY4j5sxmkxqtKbxO66GMQoG5yym0d3q1HuwunozEKfdxHK5756UXgWGNfEqiRMx
3w87rE5S4NkSzjfrf+Q76XMKDM8PmHYkjn0bQtJSrX7GmETdicGVRXjPs9/VO9UJJOiFzdQH3rj2
YEuvas/3I8tiMt4kvbtNXC5gYefuF4D3G4CgzFE898tDtNraI7koaw6IfdiDtRJG+GUo98vEbrGC
kojjFfrN0Jmrqm9ppKvibdwYD0lCyq6UzdaQwdFFBHRa/ztoKGGZxVeXiC+GX0iyG8j0FPj5w7W4
FwvUWMiSOv3tiuyz7v1jWOOkMk1eDGgyjzYzH8aNZZ7nr23+S1f5r0D5BYE98mhIGAgqSt7MmZ4P
e/I1oRsaOpeqh3nu1ifV4JyVzdNgECIoMBXwZDKwCLC0EjuOk59J/BzHzZtF0PlQLcvZ8qt6a1MM
YruE5ILaayMzZQdnwto8Yd/+FY4vcSPABtLyd6QPAH4MxW4Yf0V9KhPnid1cbrLBlhiuSuC4CfVX
2tW7vGnUlpMSjTAGRcuZ2f5KACg9GIPINrmJ+FdMcYBPugnPf/1XYTcYZiwDuX5SRzeewt1QnfB6
VL8TOTACwflcy+caASlmpsig2X6fONGhWPypyOJ3TnHNmqY7we5iiq/BEnic5c9DPBM/K5nJQMYK
cFeG1EwU6rqM1Y/J6XrAGyFwcLS8VedjNXDsBWW5S6jV85ZPr5nFZcj0WZC9P1gxWttMBvPqx9qL
NPyGY8V3LKj0+up9jmP1kK4t1RtXe8aHNZCYWHtz3bOqUj3Cie9BNJNNYB3KLSbfcGUYfX414w93
iSm1w3fZ2r5BPepIe0Zp7TpF13o7m58tJ6RXxeTTe4QdYn3HeqKD0Oumh8Zy25Pu2xZ/QDDtzbn9
ZgOtUKoCrrvFGEdstN9KuctNsekRjYjbwxSwXk+Sf00mtBsNQDxPFEA9QEglVNl7L4W0rGgUWXfq
NfN/suzbwYMqzNpygvl6MrnN7zqGaavCJGvEFGBYYx/ANFJEfDPBVQA+xNpGAiOXCfYqpjL2bI9R
R9KazcOJmfq070UgfirC9JQuVHtHmr+qBeo6DEgKEwWxqwlEzL53wSEK62QJVX+A6SLuMs/OLnWH
I/PeU8JLCUPNH8VHudQD652ARCkQio+0edTXqqDyzls8mqRCoDCuBjfJhFgq8XPKq4mBrXhWKqkv
Bvr6yqnyPYD5bsvkw7iaIyW9SmQ3n4oaEkaljxiFlmBmcbuFEcQ4emS5Cfqgj3JcRXwA+EHZAsPz
pEBKTSH6Vuv+8BJY0dLDih0v2XKoJEaKtgeVkWs57ZKyPkDg9l40SF3Y0MYbwT3OHT1pQ3g+21Bm
4+u45GKrlw4Dw/2naeFRFu73zN6GEfNoPzsnufjvBIvpWuniaRNj6I4zYZGpPi5SB8fEnfQps0H4
4E5ZooV3AYCY/VkVHAUWhnr+IqIyXX54zr4zv8eqcJm/KGw4IcrvyHhqx3kfJJQF2NEjpUq/3jcE
LKZAYcJO6VaHIijCNb7Fx8KMH4utuWQfucfrYNMJg/lgMyUG909SQAI+qO/g27IUfne6XLvRf1gQ
Dkq4M5t+gTXF6mHgnGEKiH+3X5MBIrSo8W1DN4PqDvY1Td8ySFm6Kl4poXH7verjW7lgBRPdEEb3
CTFephr9Y/DUyTXMMlqW9NcUTh5Rjfnk3SGWXSufAyvNt9YHV99z78avC9MkyDIzDm+wKSF+riPt
gBz1RFevpL1QSpdQZMpKfC1bcrgGpL+1axpo9SkuGVCXqSysB8ukHnS+P4yJ7fD5TaaDTX8WaUuA
8PPkiMir6XDvgpY1lsB5J35g7GyiuWf6bwJcO3cWwnk4dMSQlsVeU0g67F2OF1wIaUn3gA8P0vB3
SjHCC0zaiDpM49Ow/CnmEgS3TNATmwYpr/HYxgUf+0Uu4cWvxjcPL+DqfrR1gMEcgrA9yyBHn0Ou
50uFH6N4DnuKfRjZuRgnBaqWpF+cbOtEHcuoHkIN2itlwdtMgY04NijjVBQpIsn4WQZUsjc6K3dd
AciGOT8Qdt93sKkvSEOm8bMeSAur3jkBeq63M2GHzGMRL1OMe0E8nEP0Wnv4N/LOYzlyJs2yrzIv
gGlosQ2tBRmUGxiZmYRDK3eop++D7J6yqtq0zbo3NMvM/yeDEQD8E/eem4C/qEzSTMLRWGONYLWY
kz1nCthjRuDeLP6OTzHf666c/cWFfmed7xN96oEyEMr7BBL2stsIyqtvU8mPdoaSek7Ovqf6IMN9
/PqcTMoz06g+2hAIlJk02oN4E+LuBr6ziO49UeSrjOL5TQ+Y+dcMHc5G03UrXD0LcE7hnywrvhzC
rF8dNPOa7kAWqPEXR2U4fIhgXNCMV3dPMcOtRnVGTVcDXauYOWiJdmJL82RY3jdPyFfNsdKraEO0
Zioho1T37lyrBJnFWfXbgg/uhxWpay7b1QTbeokV7JQ0vXUZc0JBWHhrX02szsHU+Sj3cPqUbSC2
PHH1Hd23toZLa0rZv7ZRMKE/ZBXo1ZPzZuMc3LbkYi6Vr9+knssXHynfJrI9bd34pQtJvW22Q221
O0qEcJky3n0wuMWBDYxykcXCevC7X/I28o5FJ0gYKKyXaSzQyPMno3PNF52n+K0exx3YyDTz+1Oj
EvJjLP2e5KGxtrWKVQocNfRpoZsy6vGrzd9/DsJsOjpl/9C8pF+1+EgItSSa+a9DcywQWKUyvyZt
/oqO2dgPo5FeCTBMVrpHNpLmqxqRfiB3hM5/62NaX/5+cYzF1FfhVSWSpmpoNh14pZucv7iU4Tdm
+V4AatElk+EwGYP1FJRWwej8VA+A2TXbw9iCYiFLjHvQlxxFWc+YLzQQGLZpuxgCv9gL35C7HIr+
sqTT2yhzCncT1qsgnpfJKCQrE5g35lr2mMDZ2IWg8KgW8kEgrLkZB1Z9hHqXV7cUC32kyEGA1f2G
sN1nFZiVtKDWw1dPLJB79irfuKGQmWfzr03ojr/wfBoZwMy6UX9Krz2UrNPrTpZvYHbIdUG4hvDI
2ZjzZyW6/tvpzfQyp5sY9d2pCsQ69oHAnN9emFVEDJT22kozwlFcYluyyNs4Q6CWluvRytrxtcW3
gmukKF58yXLDrtkHZRqJG0SSf5ndVyIm65B2/bSORWcfgkpclXS9A3almIwbjZ3hyvNYsgZBnGAM
Nr9zBVGxwXC7yVXgLwdLPaly8g6hXdyHlAxtRetgC38px8BajQYGfcZx2tJN+4HzKTUONqCtYN9X
w3DKXddbSfHEoQJ0lTg00uuY2JmxdyK1Dany5KNSGJHDF56580uRXcFZIK/p6cBdoEIwLD+EHn5o
fARPuBLnY146S33s2NuZ/ZtjVt6TWzfFyZ0lM5of6J8qql5yEu6eIxESR9W4Mbsc/nvcDviv6/L3
3CpVRVAunQjg2gg+u8V54QY3lcb0psAJNavwzxZlytAkyc6w4Cp7pb1JaytlJUiSWd++hl5PuZGW
y9y0ef1D5m24jtH/KvcB93EbVZwiphzcXZZHCSWFFFtMA7xdXltspLKmp0z5GeHz9alNt4xr54Iz
v3QVRa5NACTkl3R8jzMdiRLyyovrCeupmqbdeGZ3V11acyIXiPHHxpr3x38zRWVTZQu3JGaIXGA2
68E0PLBR2/fSB6mhM31WxltbSnMOMSq42Wg4OIXv0GHJN0JKeWftj7FCh12S61FyJGohP+LuApkQ
sJh0pyFedwZ2fwt2IGBOE5Q+Gq2tB6zthayPV9MzUoKWdVZn4J3deFLrWnUjkmjDYoZSC8RnBg0/
7NV9LsE8qzpfJKRd7/NUZs9Vk9CHTXq2kRQbmGVVDTvG1874ZLSz5dIq+L0HSTbS8COEGPwYdxUL
gbpuU9UjoQddUuHK5Q0xqH5jSCPPShfv3OONSN9jDqsno83MFapvoKr0njx5xXYIyuic5Jm5zYfh
AzbchyecfNUm/gNCRHCqpPPCCRFvsedA+uTyR0Ok0AUV6TkX/r1pRri8CfxHRjH70OpuudGUWO1T
EkvtOAJ71wz2gZE+OnmjKJ+D0SueSZ4Crn4pUBD9sASEMgCOi4hN6j98DPzKcM9Qt8qNBykNidKf
1Cl2Se0RYusgMC+yh6mZvxo5fYw9cBM4vh/XLDS/mCZtDZvA4xltC8NxQos2DDyxJvYi+BHKFMJA
7oTsYNOfBi0m2I9rJqOvniSqS9kguNRs1OAaTehhEjp02lq8JjyYqzzfTpokH8wEy9iqe6ihC9UT
+xO4LGiA+EK6c3rAOvK7MSb2sG60ZFwnz67dtWtNFs4xgYi8CllfrKWl8sdop5+GQ2jSSN7uTuf5
fOrnxK7gmmaduKGqW0xYL0lHH6ujHl37vMyex8RyKc44E3ToZzzd65sNT3nVmu3wllrF68h0Y51W
2OocfFD/lSbbKyc9/f1jAEgp9vuGVYilZguLTbxotq8YLx0rf9yTdUePVpvMu3tBfKIgQzFj+bpU
FQAOghuzrUz0jZP0wI1R8K+dmIzuKSfEO61RdUmMz3MUtqlEdGxYnOKcMVbKTILftoWWzg9eG7up
v3QiETo4gtR+INAEYuTnKmnfHfYLp7YNTkXuuI+qY4iinJfOhIWU29Mha6yYwGNrNQkzOxmNemFM
QCB31OPYBY340pZdvujrkXTpNBL7PHPQZw9Z/5bnuF9izQrvBXbpje0wW6kQLmwIjuNUbWz3OnoT
K/BaHIIQCvQ4+PY9d7W9pQ/m+e9fxV5WXkOd74O3LSOMxpqFu0ldHEidb47SJ8VIBxCkoR47416x
iMI5uYl57pHKfCNY/DSk0ezsKB02TtZsGeAF72WL2V4BOujhItLFQ5O2s4DLm4AHt8I2woKeYayO
R8pMf0Xdu52Fj/nkXHkN6Ss1mFOwTu+OEAfJWdRFwe/aRNqZBjMUR2MbUooPAyD9UqHtXYcBQWRM
M5nClhQsDPU88Rt9Ft1hhoWjzbT8bCIfbHU8Yw5TQxumjcnQA/MG/D49LN+nV4AOzJqrFlAmARNL
SJgZURLQKty2/QINcMo9kNauhdgfiAgtARtEzQIfkaGay0jumQmaP65Bvixj7a0LwYApEN0IPGIR
O9UnkazkdhXQkop2uod55K3rgr1hZ3wO0h2ObaufPRF9loVTXCokwAshZzNCiL2RnI+ITLYRWLAn
v5zR6F/QlIbb0kcllSWkqo3uGfN/BQHe32kMEX6GMV+XA8l6qW3JyxSN3IB9/dYIx1274TmOBsSL
OjbAAUEafcwc256viZwbrwBehiNiry9JbzdPRKwPq/f2djystEK7DVadnXz/3TFk/+yViJ/TFMu+
OaEqLBVhNWM8kvuevOYtGKT8ux3ESdVlS/kccx+iOkm4M4HcxAcb1jfDIu0e4X1jXqZ9tnDAt13F
Cle2/sxEaFZ8y7lGwQWUZ7/CqMJbGeWbYEp/ovHCvnmLYogKiWB6emHs2g34kpCICWyE1m7W+mSV
tWo687Pte+p9glBr6fHsmQZGiO3Bc7xoDd54U5LvQaC0RcI7nfauc1N7p1dcQKLz2wvzGH3BItc4
kii15q8S3Bjau2P2RGBzrW9Dw/2oCz1k8tppt64mS7capwMLa7F0xla7ugn1BDZ6HskhFAG7mPcT
lD8rp+PK76O2XkpRzbgUz+YZXPdPLrk8VEKIIZvG4m0bIgWEtNM3KdpgNgRYCS36HHC1yW0U8Vdc
uW9E6HTUcZ63NdglvwSGelHQ2n4ZRb1EDPeLuX+PuaULXmRiPEsLU1M/TiQ4ZPkVk+FSBdK/Rj2O
hDnUZWhvp2lpQ0F+s6x4uPaB+Mo6+SLnKMUAVP6maozilMbIiULQLQUikofsgo2rYEhrNMurUsoP
mfj5JiM8e2tgUT/FTvKRMBV4mqQ5rV0b6n0tWTdYVCH70TOtZ1+TpAaxOEFwBgGJEU2O6cU+to1X
3mxMMyBXDRbmnbEvUxTWZd6SqYi+F2tRidzYAHERANTmog5OKGSPFYDmnee5L4XjFhAcSLCHEVEt
w8BEaDP3Vixn6r9t08FqLbI8i+42J3URmRalrES86IzOjGE84zDSeOo1JizKObeH3d/tEyenFR/K
+GBUz0UShwc/j5bQLkxMoQOqmk4///1ijTvNTtp7EEzaIYXunRThvg93fWWKM1lkuDKQLI8tRyR4
zP/3JTL5pereXbphNixLogjPqif0B5ubnomLlglvO6NLlkXjEILSWxuJ6lIf6BYQVTEr5uA+UQS+
8Vvp9NS8tEHDNtwQmhm3dChktzbdSGvmIm2Y3SYe+elI41pnZ84lnBdkYi25nvdxhkDAoqLmHM/A
ZxlNfRAwzhhvMPWoPGiqQ8PUdTR17q/IaZ/zlMdY5yAEqGwdFp5n3TK2ZNupoX1xWbbwZCIESryR
CihuA5icm6r51ErHOGCFPou+0x9aYid3hw03Y+eJhLZMW/4tABLsaKs0ML/GIcDqlfNqhjK0WWPg
JJjRc1sAt/KsdR1srmLrx7nzQS439uToQPD5OY9juRepTimFPRASA0ANbqeIOrSBp/ADcmGEQ0vv
mBGScCxb2mxFTzaHMoptILsSImul9pEWJ7esYZCl1x6qCNjlqZe7p5QhErG7CBm7hC0UPsHsrUGG
P8sO7ZtRaZ8Kn/Bm8D2uKFALz2GPJ4WtL7aT8CwwElNxRPKK9N1bliYEHC+Dkx4hcu98gG2JhJXU
JVHJT1JoJNRB2n1zQTURESOYDBCXR0h49E6MWtkucWpfohYzez66HX7/jzDNxDNKyVWf2cletzCM
qxoPNJ0I9OaIoGiOlQM3YHPUIMYvfV3PdnEQbVKGJgeot+PKrIfdZADk96NOPQJomTNny32V8/xf
r7RvQgAM3pcesFVjuuuwnZi7a21y0K24mSXy6V6pEUCBnh7j1HJO46i9MQ/B4uHmH0ZMyHJiIrsF
y8hWQk/bDfd7tu8x5QP7Zg2CdxJTeU5BkaBlWpoRtkdTmnuygTukv8QpeyOKO9PmFPILIHVRry55
03JuBBizyoh0P5O+A7cmkdF9tw0i1tTjIC9g26eDL7a2KeTJn9SZ2xMPVTQHxLlD8i6NHAe+t9PC
3N/1wn4fMgTTGeHB0EM//aB7ZQ6Ig4GqDGv7a10Hn0VkkJhsPZq5VSI7Y9y4dWuc5XYyIvUKZfDb
dq1jF2Hkc4ZaQyqCqly4/VLDebiTCs+NkRvDxiLPd2V1Y88H0Dsn/CL7wGP1gHOiY86XXCvTL69e
4D5QxMClp9UsSVV4Ezqna9Dgeqrgf5I5ABvKMKone/7iarG/amzzUEZUvkUxuEer/YnseN4Mlv2t
lgiqKSGvYdF18/ABTaYdZdvOTqKDhinWntC78h6ca4VovbUDcxn2xzGV/RHqagThoIeCUSXRLcH3
xuDU7ZZ5F2GSmER99aVpH5hiEWQVQEsbnBzTaggkGNNh80gGsHM1OqeTKFe5nXIQTh0pBTopqjw3
GDzSCu2cOpb03/EdslzyVLdQ/5J2hFEzMzXt3Pooazg9KoQb4qpPYpXJmQ6IvTTLbePp7BYERiI3
2lpW/8xy6qHnHG5j/vAj9+TjksYM8d7Y5CQkdf5UwgCb0NhQJJh8T5a9fZ2811w/C4cK0gliuQ7D
/NyKgqlQXfPAUWemEAVsCuPFjFk1kzvemZN/MUKaoLbBvovrNdXJZ0UqS/nZuKuuy1BlDQTO2lDg
lw0aQDKUE7ENnTg63aYojm9eJt7zvmXozkwMITCGrYnZB3dQtRA1NZEysX4IrNqisH6RKGIe6nbG
prFASAlC7T31mgOmXIal/KGOARcKR90U8LzwxEmWBmGOb0XLi2YtvPB3FegrzS2/VJBnl5yHDPpV
ZHh/CU0Wqd+5H7THCrvcyifscMjTVyuyznhHt31WvOgER5I2dAti/MyaBwTG6lg5WfLZqqzXIDcw
0JmotEzM6SuRYHuFtGKWGQZ1M/youlnZ1XovUAb7pSytUwRZaEFresyrWQwm3s3UYZSz6rgmGb/w
cGlG/AKGM44rcg3aVWVVf3TSHBia4KZRmnExs/4pHKiSRI1Krmof/PNLmQ8Gicgsa9LUH16FhWus
KdyapJyyXuYD7V9heRhxA6++GypcJT7u2rIcCB512nMguvasADmeoWueNNno722ZfScNdXRIBPeq
Dwh59ub5j6j9dut2NqSIdiQ9LOAurhtdXbk48GTl4dmOyu4xxfqFse5hGiznFnXhs8s2ZO2zH15m
ea0IqtSgFncpYFuZI6LD/LCiCUSYnBj53dGtnW8GHxCkxG30/P5A+N6ndOULzisW6Lb2HFkjJypy
hM1kkBMe2LI9dJZVPA2uC3UpDDHhC4GBeHjOMIQRhtpFDFR02hJPv9GccSipkXUmEJiFYY/rRkgf
bmFT7SFe4QrB1Q4IKuH/TMsHc0x9XVR/4glEx4xmUD0XL9GixHO+s6z6iLF9tJBqSv8rCJkHDQ74
rORM77spxvKpzdQ9BsDawaKFBbQYiFH29QTgi9WZayfCn633EfgfZpTC7VgG835b7mmYU986zS8O
iWXd0K2SBYCuegWUtF22AZpwKDLHppjU1hf6twrG6Wig41+6KkV7odeI90uD8aIkwMZhWdUmPIQa
fgyOy7HmeehNK/jz5rq1xmCTi9xfDRpSbrNqVkYSvYeUN0xkuvSYAj+lbGredcLRbBeIxlIEzbAz
1owbGRwTASwi0Sx9NeGgGpm9uYF21ZLuuanQ+Bhk024MJoFLYgSyrUfob9ZwrsNuvKGhd86sozZp
iSgV7UL0ZEnSP2aTqZEzUe8kHkGFnsNrmMWMUXZmqOSaWv5MnQSU+HsyI2ujxfWtZV7SJQE5Km3F
MEiqo0+TRxgQgozyCZE/o4/RBEsGKJ8DSNthnCwoT/i/C/2PP+rB0YaiZyho/D7ApU2R27sJNetx
6nu1Y7faLxt8jycT6h04MINUAjxJ2IvHTeA41hbDFE/DpnTZzxGOPYo/WL2Kh7D0b9Q+al2VbFzT
uhUb6XLamk7WvmoGYn4Uku4OfAHHSZcFgI+LtengWquLwl/bndntbRuWAqSO9OhRlNHoEDI4l7k9
euGNatVaY0b4mIp3W4IkrUP74rilc7HmLzWGDx0g2dKNkm6bWwQrhwFDw2iqvK3UXYJSGx0pJmF+
bWxbB0OTB4vn3CZg6gUZxDiaoxb9AQn1xA9hDNAjolDIaJ+o1S8xgQCMJSZoQPBg8fgknvXap2Rr
2VGy8Id6+O0gUZB2fFTJ4OzbwmfZXltnCJRoLgK/XA9FSiIpt9kFRdfdrYN45Wp1sCJs45jVWXNI
mHC3MOg2fsBRxO6evEIFxoR1j26o1wQlxqIO1RNGnRNhldZad32CtQEUsEZC5Zpy2frczgCj92xx
ia/GOrGWjcIjVrKJp9vwzJr7aNCfcGC9triQU1f+IGIcgEKA2a1/E81A5jPxvGqkFYlttc8KCd8c
COEi8ku8sTzwy5HnAq6VPyIVf/Jh7syG5FB5CJA7KgZpIMlurYpDqIneGmjze/qXBSJgRFwqIxbR
mNpVkZDwXBWy39Nnpsd2UGd0HNXRziDzGAnjJBxA/lKnTFwVk2VdUDG70xtDZgK82wpuupP+qs7G
kJ7rrvvtmTmYG/1JlskvPuODTRjEptOgW8XRjUOBAJy+SxfYk+uN5W4ilnsofVrSbiBbalBDdJ1O
LbNRQUwpJi4hCFOFGslOmMm/cJA5MrascM/DgPgAvPQSohecPPcXNNFTOIWSMhj7oQbEa1GSBoag
0MsvpVcfcs9oeKgBLlPPRUuYUJFFT5qe9/uIzSTXMWtkYoBRugPi1bzxaA25u2hmZYxqU4zXtnbp
yVUz/UbDrH/QfE9dG0AAY5hvuqB/QtDinJGVu0lY7oIpZPDZNtGp1sqrDjjyUDEE2AWpeg1ZoQ+S
CNGe1JkFQ/tz7u7HJMEsWb4OEaiTynfFcoJ8gzpPLgYDaFnhImyIe205ptaVneohLPD6lFRqlLyc
S3q/KePwGDTaly/QzJcY/FLXP/XJCcWZhtgqxAXnTgn0gpZKBuXgI4Ne4RfvcRg8W60+XBONiiGw
dcp7JOouqaKfXsl4FZ38uzdVasl19U6wJ4o++tnl0LLdVF5wwFFFEpOp64uMrndbwGODczDHgDXx
E0lZH4NykpPNp08H3B2pkA+l2+9ii0S0Kaofnqj5qOFWQGDe9vCZcLWGCfAeAmbFwCZNG0B/2HxK
E/BvTrC18Pn5mh0SX+8TSUyaApPM4MTLvkRF+ROgfHN6XLSDLhj/U/Tg84p/6d7Wt/Jzb7PhiYME
LqUHe4QwMZPcoVkrJuGWs/DotsMMPZ/QulIKeeWhyZxxJ0uMhn5akl5FLtodIS6p5WN01z1zdhw4
qMziGOBL6gQbFI/5yrErSinVDUvPVuMeiTlvpZN8V1aW0sZ2ZP1FWbxUUWg/TfXX5KA0M8p4OSLJ
/E7VA6J2tI/94oHugws6/DIifLzUIiut88vPWLByoEpBkHwohHMLaJ2fxjwVK6kVDYwGBLdl+0hS
V32btXMazERiWu0MjoU5EUNq/a2HxTI4enY23AjysK4fGBHtFaTAsS4C/JBdgqsCGlcY0OP6oijx
12bOgv6GLNo0ftdyk0eVGth2EdOd2bOhnqMCoMVN739IpgTlSOJKakNySkC1IWL4wji1CDr306jh
E/pxAbe51LkDDQjSrrURhemhgURUapNjBKNKZ8UM0wNUNhQADY1cjX870M2XcrISdq5MexTh8cIi
iDEgqn2jC3+LYW6kxherwgWFZeElDVLzqq90YfNYjKvy1DKk5upl9pmTe18Fz12HjMmOeC6xvmyW
iJDNNQxsyOUrqyWZkVrhR+sp9nRGyFhbxLLjuFySdD7qR4mNnEF+Wq38Kv4SHbLr2oJ1WdSoMrK8
GQDFB0tDhIw+fD7WsnjJCWnfNtlWZ4C3MwQKCba2chLDIpHdn7JqHlOAGNtgJdxROQW0rUculnHR
+vg+u2FBIvzGb5rXwJCnaAjqFZrMFVGRRETnJSqdoUKlTdRYXpz1pBUrPrmUXBzjLefBADD1Q/5o
ofXRQHJb+A7yW1G6d6ydpJIzB421TzNGrFrr49xr40mpaJDq0P+7wH0ZA7pU/1du63heM2K98D6t
MxYc3UWTvJER6+ysbEmxx83ESZ289oCZkkbtLFkD22kLh4VOCkQ4VntNdi96rOxNPqgvkHQT/Q8O
87L9QDlorUgpRNYHSqvulv9kGbsRgMzp8H8Kld/KuJBzlioWhH8xYbkErWAS81xCUAA3u7Oq/5+S
Vxn0EvNWyYk9LNbA0RTmKhtImiwEeguWLLZwjVXXkM1c69oW22PGkKF8CxFxuTJRi//h5fy7J4zU
F91ia0IIjOuZhjW/3H96OWZsEPfkpaTP2UzFMBRe+75s1vXUyXXEWH5t1+kfFl8cFkb8aUvtXNV+
udVa949XaKQeFzB9i+GFNAkuSdNY/Q+vD7/Ev71d3mxtwP2G2yLgLPjX11c5DmP0vJ0Iyq5x63rI
gCogSTvQITOErik2gmnfwq2Sm2T7kI5V+z563xBvOWq6oeZEd9ZFD6oCALf4r1f3vzn42LAcn8/g
P/455uhfUoh2X834VfyLbea//59/mCCdgDrdIWbXcV1b57v9twnSxlBjYakx+BF/vY7/sM1Y+v8F
gmsGgaGbnm/RdvzDNkNGkWsFOv/ERRBYnvP/45oxPP/fL3jDMAPmao6HZ8YHsPJvrpnU4I5D4lds
iVt5qQZ77dH+6L7sH2WsgfNEKLTtm6n5NLMDsBVzkUMU2eSwyBA8kx+HBtaCWRA672Yp65fBPE0x
+oU0w/dBDKCqfO2EyROlaCJPYzqwMyjddW6+h4EyaNJMe9mgU9uRRfzQR0x5ncdiIQ5KeSMdVV1a
iBxTicSe4nnbsN0hfwi4OWIqhiIeNB7lQxwyevqF2iJqgbt3L3UbwLMoDZhv1AzuBIu8xbq2agMv
X/eDzypVsy6t+qMFA9ZypyCJQ0kMOALqk+nyaHeHkUggjcDXYmD83LjOLHB12y/dYztkl0Qgt82T
kr1+qMqZg1OCd4Kbzmrcfdf47m+yye0FSMtb7xnFFThyucxA05DoHgwHMHav7H+xKKpV3rA9NR8Z
c5mVL+Wj95jC1fUEr81TZydiBFM07i2EEVPXVwKqI1Y79tV0V8KyoAbIL0ShRCkJwig8FjVpCeN4
qttNUKTehu/xY48h0yi0bO0sMdLjAJJjcXZiEMxKpG+ULIz6NMJ48ZYs6+GgWc601buKNDyk313w
HsTDgRUFuEW2VbkVIF+uEAAZXvFuYEVNMvOk+o5aDmI471Ut4RQYjAhN3vf0zY2CYI0BkB2EnSB0
sy0kAeTG9mN6cxoiSGtv2DSY9omE/Bypj4iRYNMWXA3gtwcbqVuYwCznZ5PkgkwkGWgKWwNFWBdp
v3LN3NtOdhpGfYRdifMwRZ8ZhcaDFQi/+Deo87cSxdoeKSGtoeIfkfh4Ood9O2MuoeCxgKrIt7UL
ql+fyptcJ3Oi1kKsek8b5WxNlYMpT5auP+2EF4OI7sejZ8bXKHBhnjVQn+z0A88anZRojrBOfiPo
Qbmgmt/2D/gVsgfGhZPqKFo9fT02RGRErIgxs1PbMdQgwYd5sB0cDF9eE6/+6mImxnGwz6ZkOigQ
IAw3dvzBphdkORNUZjrn9P0UfHI9b79G4ElhLpy6SlatBoYkTIsDJC6bhVBNFndD2eKq7ZgRPm7N
XCad0UKk7lnVUHdP2mpAqHu3I7jPof2rl1m3sTUqTYSk6woMXWOwWNaScERdQ6RygAskZBE20Etl
/fTSxw5kqAl7blRcfeUIJM7+vhi4nbrsE3VGeoAujEpd54Zrm+SWWBLlg+beg7JZdo7/k4XxGaY9
pekg1xnPEgRvRr5EfscqU18MrCdOhsGZFqbVjz0bqu1c/CGBtH1xfbx+GmZr+qdmC8a4ni0M/QXw
IQWg9MKNp4hiovZ5WI7WrMPJJjhqdnOPs6+7mR3epl49R9mLb+jVudc9tv7qq8K9dQsJ+xpdbKhq
NqSmOFM1HKrjbFWdZtOqmO2rDj5WiJTm2Z2trWo2uXa4XdE69DeMx0/tbIRtZkssU0K5aXHJhuiV
dlFXYJwtFUYkrLSWh6m2m+21NbD6td1o9aG26NlnE24623HDnkka9lwqkDtc++c0z95yBylUbAAm
V5PuHoJRPxQ90uaqk/swhfKOO1M/9xS758Ex/0TlreO22MS2pkBieA9bL19b5q+mWdWHyCP9EvmD
zrQPu/E0G4+72YIcGrm+rWx16XJPnXJ+FfZPFcsttrKL3qfJ0H2DYbF0LIhBAaA55dsLJ6qYVwRA
XesSuScZREgDiV9APxBcB0M/Ns34HGSROrbFzZfC2zCwF0fFwhAOEtMWH+e1P1uwxWzGNnBli9me
3Ve3yKmnJUSTualFehDj5WaMiyR+tner2ehtCnhuJRsKxpjVtJTOt2lnD2jZ7+6Q6tuuFeBQCvO5
vqh+zqjQoSDmjv3eq/QJELtY6i2MXmkz2NGDd/QJvyzGhs2sGIqED+/ZVcz/NbGMR8CPusA0mTX1
N0vYcdkCyTan6dks5h/M8IQxIlrskK4chtHBDy8lvcUSGNh3yqp3aUf+jFPyfxL3s5UNFiuSoHD1
6RsC2bCgjiD1fHTZPOWqNUchorvBfmWqCL1gxPs2UiqTZ8qWpa9+mkT9dHLWDe8rVK/LIM4/8jp4
LuJoXCTOtDSLJgMMAKYSvsqdR1O7ZkrM++v8ODkkUVeP3hFdP8tYNvtmcF4iD/sLj+NnTrxyhfdu
OV4sGX3ETTQn6bqoKbpN0eq0IcF7QYAF0G65bEmaIikJOkfp8HCrvny9fHM046uqWNSFDiZOY7Yn
nkCu3AqlzfuzbVmiFa4RgcBPqZ9b49iL/OQhyopt5H+zOycz11FN1p43N7JKej9s/DKIx+hZkqa+
R3PMSTSPAUWBCtaEa6hFAxsXIwEpb3Sf3MewdzQ0i3rP56FBydkOPS0IY8Ym6V71jLbKKe45Qs/l
hCFmlUFpbRtWOp0V8Fct4E4nC/iUudgjYkfQ7+FW1TaGO3zVfQv5EIzfxmjJwu6q7go1NN7w7MSr
qBXvPNHMjW942SaFmdcoZHpmDSd+CsEWCUZ+y05Px5VNtNIKhia9m5F/O6QZFjCcYgZjSVzca+Yd
yM7kNhZ/woYkPjp7YkU5+WWvkbdgl1etx4iMTQF+fIu2Rw2SCR/jPt9E9mSwZ0ZQS8KQ5RMrrl2E
yCHAZ3AUOhjEqw4pz4L8gkvUIQwBipoYhKDKjua27zx/ATl1Z3VzVF8lPpJAclsPd51EkVMWkorM
TS+j7CTjAiX5GNztqvoOk1KtkNQ7jCTEsvDFnZSuEHkxiobG4vQttT8Ui6XPdF2RkbfOG1p3CrRj
6xbWFfHlzWorQTJOGC1LKFXC+WP7rGVrsBBkSJTZBiUze2w/3VNVw33wO3ASfnIAcAmCTJV7g1Rj
Mgyt9qzH8i5dg4TMXDN2YYn5VPMQ73TesxievYgcoMAH0hp02rMXdDDHs+a3xpBzOfg+o/F3el6N
q4wJmJWGP+QVwiUjPiIQf5p+mjZV7uzh5l1DO/VeveRLUwMRJlijxxKupPIQ3o/QcyeTW1d4Jzes
uueKRdFO9zDGSoI/k45/99NsN6SQvXDHDrvwP6k7kx3HkS5Lv0vv+cM4Gxe9kUTNksvnYUNEhIdz
nkfj09fHqEYjMvBXJqoWDfTGM4B0hwaSZtfuPec7bfHoLA2fYKQ4WqqGyUwJhaDHsSF7aBNHzQoq
NvLZ/GgBd1yZo3y2qkDHgUDyM5dqG0TZQ6Lkc5bdMwwAPBXElJPLj4ziejUQAdGEzndMBPE674t4
ya5HZgcAX2FaM9+iGHFM9pNcbXkqZWUgoJPtpQ4qv1Y9YkWPDzRhzIxUr05ohPzCTquDiRV7Xzgz
aZlDuAGSmWyGUpQXg44D0M4XSuToEDIEwb1f2Eb5UmrqiX6cebYj+0t4uVovWCsU6wmiAWVswpxZ
Ze/1x960ImAdEQOTOauewGI4dn3x2nNQTXIh3+5DIvI2MTrlnXCy93jMmpPEm77OIq3bVIlFCrnD
/AkXcXDrBJrPRMt2nmkhkLV6xiVUmycrGAkUKwAHeLSbt1MWkBBlVPexdS+azybQytM0NNl5WH4w
TA9cHadsHGUHFYY6ArDqLTdl49Puy069bkZ+b8GiLaX+jmAqfm9jcR/gO2K0AtBPBFpKDhjld6wn
8z3qsQRwXDTjy8enozw8pHp6MwpOImVmCp6gqFgXM05TrOzKr1nO1xUe+n2Ust67dELxRHbXUeYG
uF2e6z510x0ZsXif3Sg9B1ASsewjSR2szHyg0/taZ+5bls/qqY5IEuk1mpRTdBzCilwaukAURy2D
v2pp9+rVFfL4fU9781TnBsWNJr4bmTti/UMALzqhXUrXFawIcj/1WNsJp6Pn28fNCZ8WsAM6tC/e
ND01UbHHdNo9iUzE17lgdDWCkY5kG7EXDEgiHZxpOTPqa9+jV52l9jGX3q2wA+NmJ/28jSyNNTrS
99bQ5ptZ6OQ7wl/eLvB47mL7M3NKeXAM1pZyrC40dfNNjAfOH23Iuah4btj8yTQ1KsePotDFYF2S
3DdKE2Rz+mBoB0rNFINRxF5ZaYbfz8xqdHYy+mlutR8zA22O1fkYOsJtR+z7LbV/3X7VHnz7TChO
kD3hUyMoqGrt+kcbzvyG17xwEqFrzS126FuzeZgnBleGiZ3BtsYnCybcjmRTihvmM9vYKzxwNNgS
vRG8Xos3MtVLiW+D/DZSv16zQXhXurt7XRb21m3aewyWd03LeCDJ7rBbH7Nq9vDjRebFmBFGWy4U
PRw3D97yIx5r2Dvlp1HZwaZxZXE2khKDu8Qr0Np8BzC/z6F+SrI0etFjnRi7NLYP9pDkrwOJkkWF
MWZgwuMpiBIG1MD9lCUUfVVZrO1OIn9qwQ2EoeDo7+zAzcv7CdEk+KCbmYXOqp1mazclrqJ2lpsg
0JnixOU3UfXykjojdrvBfMSaXqxjusW7gXtjV9Q66udUJ/Uo1ZA4Z+Jb57IMmpyT4DUG/mxMwylE
Vba3Ce1oUhY42/S6q2GVA8Gv8xZXHqez1hHvtau9Uc26ny3DWS3FgAOm2dlVY2VsnZTNgJa9volB
XfsVDE8fI2GxrvB3HCeE4tiAEAiJQpDLpmH9HLA7fnic86rJdr97pb0c02eka2VU+LWmafdlT+4T
nmFyxp2nHBfMQy2fC/3o9d50LSXaFHxepIBRoF7H8V4ihf1ItNifmhasf6x7r4hF7sPIqn7aiLJp
m8q3yEHOSyhRx4qPlcilwPAgfm7x5FSXoepcWr1LgmComB72HvUN0689+4S4RtSZjlnfp4zcDtXU
v4CulFuccy7bhcjhUIQYkMvmJao06z00f5DzKI5s2Q7gxLLbBMiNHujsnIhMRn1RzRIBHh6MlLBn
Kl4V33iiolsymAMo55W7E9ArwA+M2RNNzwTgHiGKSVP9zCssb0Yk9qrM9M8GDXo7QLdgzEsT2MN5
rjnYOxM9Vi8YdmDzm5buTyRmLNtCBdQigeFrxOdOhC7XGbFe6PR4c5ySLywgUJQKgH5Xae7NCjFq
2DTkWgfhQ6HVD+V0b89m9GUSp1j/zIbUerPaYtrS1c/Ym0uaGWnX3nVatp2bTpEzrdeEKbT6XSVn
vL2I/u6AZ6UrNScZs2z1btjRNZyLZBdMjOZFa+Pq7cOzE6Zk342w7PImfO7hJq0Kmb4PRaHvTNhJ
Ozw6aJGNoVgNKMVXY2DV+HDc7ISA/asOd1R94wuoZ47AtqNxwvf2KiNMa0yVvqeSH3eM1vhGQljE
4zp3u/RMrrBkHpQslfkjbYPoAUkOja+OApgJmN+kmomOkGmt1wQs2sgQRYSNLDCrZNvUJNGEDE/w
8yceIjfSH0yF1HQyLMCuPTqUWhXTocRA3k1046hkzhkWdt9rWQ8laWuWJObcKjCQE16d7ttYi26m
m5+qHPe3m6GhM7K9raDzB7KmjpbuGSVeA5cY21RVZ2AfQSIvYBnzLh32fF/2rYma5CxM59Yqrbrh
3iB9aPbMfT8aaiWIx9tRvsH37GkhjElRXUcEQV2e1HuJJtK3mz7YEiee7OqggG+lTO057cQzvjYG
i0yc/MrGWW6mCttp7kX7jsp+FdLEPGFDmWgDbPoQIQjVVnmyFxKJBvdwkjC5S9exdn1mtZuaHsJ6
BHd7pemPUl6iR2nryqbrI/CTWCmqVpC2PoY8jw0mORSqkecCr3gV2BkbPQTJLiZWjj7mLu/j7llr
+0MdTm9zgMOhLhi9d3lvHxqr9TaqRO5RA+Ms22T2ZaLRDWydbaKC1JcAzqk/MIDP4cHAW+uX/TUy
jNcoNWHmRycOz93VqzHHz3FUIJy19Ie2fmdqZazH2Cn8CnXW6dePZvnXXNr5Dq1qszPfdTILLxEd
Gxqq5cguxI1gD+VjxKC8D+mbSDe/6KR/rAqDhqIZqgjcvE2jqeLdDF2kr7kt+pVgKr41itrbgj4/
9NIraJ8kyTGg8FhlrtPtG9StigTjoyIikTc5eEczEZ+a5xD+2otXgkQVnyyuOFrKx2yIj9M86Xc9
BBxhhNBXJknPimwIssWd7mZl3cJ7IMSHh+eAVvOHrEN1qwgPXhekXG1Vq5dbkhnKqwk51XxMLbc/
aeDmUAhl56DzXnudqN6KlLKmI8qiEa15rnrjZCk7PhVavogIuIDViMPKcFum8ki2/CW2oxOf3TgA
q666k2IG5CfrnEEiaoRiEdh7pvM9oLkCzrWKN3ZmHkiJMA6mM7inpNb4Lcr1NYhj8jny9sPo6mHL
2NdZoy35HsLH3pXFRESIpu8QHYLIrzlyjQJOgLHcNR7jtRe6aFVm6OgWSGBwUFBbDFlxpYwNiUNO
90oK0xrYwjpDnIRweQBx1UZyE+mISbIGzij5ImtLKOGbhFmuYNB96GH1fUb1jLPbfLCZePgGytCd
4R7Tvpu2dcaKVbYN7Siv+w7qmFm0UyCBVWBIxq7szrl8rCayKvEbOroT3OVDOxwtj4NYNID0SDEl
02CpKU9qMDVDxBm56VqxIjklPbLuEzCUgeCewEZtV2JVN7XDKQMzOHqmBwzd9Nzr5g616XAXcadz
xdCKNvRzRje+kYU+bRyjjS70TsketPek0+e0hctxp2Lzw6Y5cFGLGe8zDNx8X5hk48RE46YCtVno
FPPWCAMHwvPOm7OvMInzOzVo/c4Op2Knefb0ZI6sGXjHHmtnfKKdVzwqfD8udgUws2AzJo+KOTeq
R6hMVE8RmQiolfGKITDeiHwyPjhAkN0dfRr5rzTD1L2vdN3aQPXS/Q6j7j1Bmp7f6dLmdsJJOIRB
vQ+AAL5385s3jeYlXN4yyXyxl0bPv34YI2Gfp5wY6PswIf9GHzEtqZHCmTgN+EmhQk6o9d25ynoM
lbQ2VuSa55tJd7ujM1Qu3mSO49wiPuOAcVO5PT704JAXhrhqc5bemUsh/etfHZI1qynDvZs41xQ5
/clRC0bKmd0dDoIXTyGRqhmIPDrfmd93HDLD/kaJvs7QzeE6seQr3nkQTy4wtVSVzHFGjkBT8eq5
0D/ok7bwZ+qnWdMIHPTiZ3euxV1ATCOB9dvEdcznfH5QTHauMPm1lZOkLV1uctb5dMm20BfXQToH
h0wGIDbJ8tmaLuihkep4jNnxdHVCtUTkkVneqaLUWH6ds8uMGUXsJNeBMPZl35RHOkP6CpEjBzXn
A51bdR8V8jtM5fFOJPhnsvHkDi64iL5qrt3QyFVvBSjImeLvuGEqP9LdJzNBl+Uow0EWXiLCUTE6
LlMjiWCaDxPy15U2et7bXOgf+ETic6FIl8GxfCaV8nWOi4hCxN3DuvyptCK8t8bg0JfEynrjEB7z
vDLfPMB3TCysrt5nZvoIJqk//foxoq/AfprpPkrOUzpRC4ZR+tnlKj/P5njnyFojcyXdqmJuvpK4
OhL/+tgW7jP97OEalZ2N3DdASZ6C0kT14FOWsqRYWD16rd4MYK/vvInwXosB39WoACVZJOHZE+1C
8rgkx4A3GXrxCYs6ekNg1CcronzieOF3Nl96qUG57wb8CozvDxgZiHkbE22fWN0SGJRPa4EbyR4T
VGwa5HeaIykGE5braioXLVJLSeRwB1Vxe49sOLib4dXpdhItQs1Vrplscn1FZpNS5N5Rsl1xHqDY
vEh3oq7v7YtlfFhaOqK5EU9BrKyHjLy1FfYV56w1QJCUkzCdFBptnGnCNmJ1yYHPzP4zNMiYwhb1
SaZjjnM41IQgifj91ZBP6sERAGpCRnE1va61aXejjyXyRbNybR8h5fCZG4Wbzhhjn5Z7f4iS6jgR
nvDNUOfZqdgki/paF/cz+9eLpPhHZI3pfsL2ZabtS65TBVghqVaxobWb0Jrzw9gP1CCjfpa99iDK
wjnUla6Ra4deCOihcGxqv57cMWEwPPBa9+RoMj06osf5PLTuChAOoxYD1SwL91WEwryPewdjLT5N
lDbhczlS+sk4oEWDeSknZejS6MZNSocM8j5d2LVJcAhAQzAT2CK+4v72yg8Y1IiwSwx3qUeXuBI4
+0pAAEVA2BH9PhItanAnyDx2SIaQr9QNzqBOsRKYpbE12YMRaCE0hjpS5RZZKkpiVGwM46rZWFc0
NtIdR6dsS2bHp9dutTQLnxq92oDWq+57B2k6Rwu8dM6WWUDtuwb3NHK0kaWC9mbZ9PrGoJLcJBMk
pKgzieIz27yhe5YzzVoqFVl2JRWSDdM86T9HIheqVAxPLuEG9FfzmK1bVjuXaBXCNLwTTtzw6s7o
AeGkudsAE9m2VKigymCsTm1GBFrOunyP74+VdTFHzEyGdmmEpzOtofPpKmDTQQikAqngtto/fgkf
/p/JP/5/hWW7njCNRTjxX6tEaFh/a751v8NV/+9f/R+dCGoQvL2Wo9vgN36HZTvyX+gzdPjUtifQ
VZq/wbKtf7m6QZsCrdKvv+FNtOV/wrLFv+AgmlLolmFg29Kt/45QBOj2X2RHgleAbkJNju7E1d0/
ZEeeAV21RZfFKhuBIJtnpV49hUU9Qcf6DxqnPyVOIGYdbmADKZZj8OH+eC0aME4yhoXjK6Zy37Ua
WGhFl5nzEVvPLsyrYffbpbj9Gw3av3tFh+9eCjRopr4Ifn4XfXn5nMo+Dcgb0ifQo1VOU3bdaxEm
2gJmHTqMwX1NQoaaEWA7KEOA+DHaKFPfFdYQE2FqhSedLpRPHg31TUqe6ApJdnX5hzf6p1hu+Wq4
4JYNUle4wrX++kYTVyMuZipcPwCJeXEM4ewkbVUD0YFbAvlT8FnGcZjwoDXtx9DMBAhpXM6HsIc1
WJTkWofTXH79/dsylpf9z6/18Pm//xeY+OVtmaZA5oR0DjDaX9+W69WiSjzl+L1eWZcOWgixCJhD
v5yxi0+joXEqK9LhJNJkfM5xX2Mvd+U+miz31VAhNfEUnbD7HUSkMWgKy2Pg4X4Ihl4yFqIg/dSs
Rh1Mg8N6huv0ex+iVc1VXT38/SfRxZ9yqOWjSJfnxjCpG/nvXz+KjGdIA73JUbTPonODoWqrTZ5+
zKg8X0pVuPeOQLG46ou+edDKdvwkghCkGs1IL11hYHjMxugsWhwHxC+sJJHGK6sPv2keSmMr0feh
SO7KBgEq5EtfFOa07Qva1B7HjQsgt3xtRvOtAAI0R/lzYtn6E4TRPYycvQaDeJW03kgnYmxWZlIf
E1TYHUgG1EvosDRHgguMt/1wsr37oZavaYeMktMh6VPKeOwb56SG4ihl/sges6VBsQuorTHcYG4h
hNHqacuP5BOHT0X8gEKePN4Kr2MdnDIo9Kti7O66GM+YzpzRYsq08tSPcFzys9oRLF5eMrDnoq1C
c34pq/4UeQ4+X7l1sUORhfsZyZ782ugpqdsTcIu1NPSzWcZbRROJOUC0rUTb4pI3n+tx+nRGdwIp
YAMS1NPzPAcPncZrRpBQVtgKXGbWSAxofZoXswcUsAqJ6VqSsE3AN049X7ok5zlFlyxOumPgwkrj
ammvheTTr//+zvmlk/vjGXCFaVumq5u6CSL7rzdO5eZtarfK9vXAzEnVAORVJqM4E36wg/XUrF03
1B69MpeT7zrgxPy+ycYvB8vL96nOh2fg59onNoJ070ZW6CdaxVTB7vJ8g0a4upURZuGBPuEbPcRs
GTvn6tPrR/0RxGx5okENdthM8dXPqiG9g6wchuuIPV2kBSeZcpDpekf80wPzbx591qFl+5OWabMA
/PGxpSCpb3n0gReqC6UPdrHE0KxDBSH8pinH20LvN5CPZPM9cXTNOYcaBY3a1aqjPltMIoe2+bID
Tf/+91fk3yzqclmZFly5I6SzbGm/KXmREiG+syGhLmiYtdmUXxFJAbUYss04hf+wMv+br0FanmEg
Yjalzs711xcrI8MZpepsX6nWfaOR7PooNrL9/+Aj/fYqfyxOmUxih+mQDfYxjn+KskVE38Ki4r7E
pWV1hdr+/Qvqy177x10tPfTZSw0BVX0J4/j9S+QOTarKqJEM26ZxmhhHVysbkOGxUbP9IksLdcFI
9i1Gwly8mUIUNw9Kyua//zYIabc8CiPbtvjnX99GqY021CAahFoI1QGkEsqXzqXB4uXr2TOIOwt7
gI5MElfECdK3Hf7pHVBj/eWLAC1PLQXogP3NQGG3/P/f7iZjIpJDZYnjZ7ONXiHChnepySoEMgf8
LDFHRUJ4D6WaqcY9AXsxVQL6jy0quKL7h7Xmz2IMJpBtEUXvwgZbtMFLlfDbe5mtOa17h1ssCrPU
d7ock0VFDlSk05/7+2/+z4eIMoOCA/e4QzmGTvmP6x8RgJy5veaBeXCwreL3O+T6NF7MNujRnOve
P33P7LF/fNOOsFlRqPtYRV2bYvOvn24EQWPk+hj4WVCrWxta49oLphFRbTkzwYyRsuSjWR9YSvH8
uU1POl7XbBh2gEVWk7ujtoB1ZEw6xIlm3HdpI+7aCKTv4KW4ZsHwkubu6e6a5SPZSTRW8AmwKayV
lsU/aDoUr1GbS1xGWufrAPmOQeipFzUgsRKaDjtC4mIiE9SY68uI2f6Tbyi6dtYysepM650BDWTi
2P7ZDUL98DScSaOBWTibnXxXIUFZNyWuKooDoO4eYZ+7pENlOWWIfBjJZtfZhhVvmRGxpZMT9ABM
a95JQmJmPOD8xL1L3oCZSmzHLp1TbEmbjkNsinkl8Q7dXONVLAgZJJE7VO5zyaxEY1ylxyRhQ+gA
Ew2j6Cgy+rqV6UxfLiAsqJ3+5Hk1IQHtRvSmrFnHLfslXmCNo6XUWdgRLOi+Gy6BUesvdZKY96TA
kjwKJb//Af+ARoZkxBe1wjhTMPS0zgKk0WmFXjfWsZAx/JRX4DvxXp8z+0Zgff4JfqolUrdl7luJ
NGVEFrT7arE/2kNrHNtM6m8IXLLXAgUQ0PnOUg91lg43TuR9Q9tRRIu1vlYbsgnEc9y1wz2aov65
goi2LtAoPynsYPuq1NKrVtXhfp4a7QGAYXztE4iBiTDERq8BNYZ0Sa7BjC4S3KRAoyH1b1qgNwe7
iftLNhvdJtPRxGoVMPipB6ljKbd9S0Iwrpy8+/cGJYavqTQ4gldJKarS8gc5lcOT4XXBlwNB8yWT
CGSKAZiL0WmvvTPWl5km1KNWwthtzLr7MameDgVTOWZAKAvo/lgAkFYaBgN/1N2fxUiyYhA29jYI
R4MueRu9T4y18E5x216iwOmfG5VNG6kNGZjdAh6wJpPzSB76pvEaZy+G9lewc8IEHIwk3fTpHTjv
fKp6bJv0Q2df6NG47TlunO0Q6ilJqCw3dMd24GuGNX1kBtiJmKGA0ELbGkQ2Pw7wUf0B6fY2NaW8
C9oq9VWAPHLSJ/vS0aZexzlOyBbL6q6ozPmuKXEitmVEn2i03fgEkzp94XRc7Ghz6D62qmgbkcu8
HugOXksgGr5nk/hl/XphA9h4WUfDrbYkekQbbg2KQoViycME5qn2OQpFeHQIJL/Fc5DdW26ebUen
nc5G2L3RV1IPEZzbQ2kS5If1Xfp4OsNtJdEBKm0yfphjQkUMOG/TxSALJtEiF9ByD7sD34yzLUPH
OnbzAreB6m4Pq4bG2DYrLNJtaOBfTYHCKlOx8QmEDc2whBqySETDU86Ku4Ry1+4BriPeuVSh3+7R
fc4Wvp4OEjhDRwPFd1x51zYCYALTDa9005vtXaRPONuGrOnsp6HSWl6ui4z9RBzqNewBAdEDpINI
yrix7hFMkI+UM9aA3qL5Yujtz9LUeH70uN5akd2daTIbftlY3+oiEe9FYPd3qSaagzB0F9qxaPZ6
4MYvYTCF8O9Z4gjVG4dNTwwAkUc65nHGaLvIqaJvnq4lxyxDLoJRIThOjFB3cSrIiBIlo/1S17LT
bNK7S5tUXNqBLCwGCap9kp27JNsS3u4apYSAGJoAx1J5qppMnZSWh98Epk7qyomgk8qu3yYXartn
ZPoDUDOmcKkNlDEykp3VdPEHmQ0zdyhdv7io8sd2rjxYhVZwZfqK8Mwli67oivDNxjh4zbi13zXF
qb1H4svZfTDKWx6a45k2nOWzoXBg0znUNaDSLhItWSv1iYV+oZSqkvBQUTGPrRnxZdQJHILG4DTo
EqNyFGEEzipKw6IcBrqOmkS+nMWwgcLR+sEgTzunjD/81kvj86yrXGeVB3g29sLAmUu+WFTYDZ4I
xFRenZq7PBcmuCXCwo8uBlESDl0zmw54ZzjLYVou3gtyq/ns2fzJxUIVy/ivyzckdVWXJBzmQyHF
K7QBwwdnMJDWq3WwzhzzMpnIv31GecgMaW6AVo3StzSP3S+kGuKpNnISVxGmIc+V7q5mWMJemCbi
uUxVf+26NnzmnAAGX3caGpc8QmgE2qG5WqYXvLiNqz80pMmedaIJj2j1EaTTAv9s7SXNeaij6Inc
7vCmCcv+aU7C+yGX0bMxaRHaLOzTOmk7m8YpECqGtjNf23Sc3+vJVN/MKSjupSi0kWhEbbwg0nRQ
e06AK2ub/BKuFhyyCQpfwqjkhHybbEcmHF8F/YBD7Ml2b2kKJBO4fCyzYRGChc6aLUG2kjSXOYA2
YzG9toxRnHiWBNI0DU+t3RrEDtQu2goUuRmjWuqTlVu52gagafOemHHxMsiJbG1FkEWDXV/j2nZB
Yz+OKBFOqYi1axqlw1bkY+5XTP8xaASa/W4VRbmdO718o22bHsc8tJ6g3w+3uQm9nZ13yM0jmfOi
3pyYPusAo4+s1ua7KaXBtpnjKTlyHjO2rpEs3q1wPHQgL1Hr50NyCN2u3zqmTcqQMFzU8qR+oCI2
OGOcU5kR8WOPNTtYGxytYszQOi+qGJDE+Q+L+eiu0ProC7RF/+ISbmKvgkhDcZ0NMu0QCEXjviRv
+qspyXUn4lGbzi7aOCxhdnEBIxw9xn2i1lUVN8csiWiSRFj4MbFb/cBbkTIhJzinGyJHo7/xWmQb
0/lKH6ZZcEM3jM9pYI/jTxrb7TeyqbBGOH2J9Kxa4Kt1Qcp5WicckI1pU1okPkPp4yLZgdf4WazG
F52K2TcrrmHRSA2xvhuksDKz5qNilnFHPi6fo8O+Qc5I6vdVnTRbp5zHzwnpMM5mYkC+SAUhwSTr
jY/ZqjA/6N5EEJGd44VapW7hPYRGVK3VPBi3JreHeevAf0b4YloISeOs2yaeYEOMrXKJ9p0Yo2gT
4S2Ex+XWW6GbzUvWueJklogneIiz+Kmk8oWkNiAVjSmFvzojrT4ghdS3OagtAHBsTFhlmvJgz8K8
KOyieG40p38yZjhKpZ6VO0/r+OTUdg9JLuU3ZZV4N6I6erQMc/LJzW1w1VTo7qLBvdVtmn9xzEJy
uagQDFcszMos/NFPmvaRA2R77Me8ttkwdeM412PFeFrzGLHiZKu0Rpgs6lO9SQMAuhn27D1Y8ul5
FComazyxrK2MBYsBVIrNyHzqYBZRuo9COZ+zLg6vOnyC+9KrNFDqYpavoGgcEHxu+15lunhFoSt/
hL0241scpnKTVoEkVxvhmi8tVRxIucVkIPoovhvacHhJLbomk6byY6tacSMmCu6QaGAl4RHctDDo
wwNroneinSm+KhQnTFEIALk3ubPuI821sEIP46JibgwL/0QKHR09oMYjsm4Z77yDqRK6b4olyZsJ
p/A2VG/Jc6/bHoLUNF0kPTofJs8pXnUsi3dcbO91NCTXkPnYsqIS3QudTEC1pW3HchKglyHWPpKX
kbjbD5gKBNeOVpaAvtJBK24R+uVPpegSxvg4NV4nB/oJgdd5uYlgaP3I8kXukzlFIXay5qi7CXSb
Ok6aVYq/ZjDpQJoRboIMVQgcrRlu9gn9AOWlIYP6gdZAgF0CiGtLo0HzVDMfPQbPGIQC3VWbTKXN
uElDCow7YdORPo3VMIVn/i59ieH1MJoayk6uZqdOSuKUI2Ti9AlCnuda33f1iIKdERWFF6mO0Qi9
ogLL69VBvimD0k1vtBYAjDsxuNjOBlpSO+7wHARtfoXMpp4yMXW3KoO7M2oCUk7teqtEdQsOi5MX
lCenmM5NGTQPA1fqHIxFpdYuOOKE+fBgQtPN51fA/e1X5NnOpRv6GGbToNuXiHOq4Cwf9uemzTIQ
2mFrFYDFc9lcIXyra52qiYpQlGCk7UGcGzfIXfysNma/OiirOxJtorvBM+t3KVoqeSJ95XccIkBW
DNam19KBJuiTziAPXTmEj3lhTXdzxAkRISzaHJYn7xlFGBezicNnlCsI2oYshnxDTPHUJXOGFVTZ
37QEw3lBtoY5triXhnjyKVG8rdDLd1Ih5EqzOnhnNoEBqxhSAwFgg/dzwhmyTTnDHntsqciRU60A
XpyRGWc0U7ZnmM+2nxME1yhSk2kXEzJF9mf57JbOsO9g+zyX5IlS/rKtfRWZ9c0dl8xlq7a/O4Zb
+a0ExIGPvtsjSEj3Ko7dm0hpZbHpiNYDUZXFD/nQsHVS9untymqIcvJ7j1QZaxrmi0dC6HcC0Mdv
AqXzPsOOjwULtWKtyFHNwbwcDQX2bDH3bzMRBGuQfrwrjDow8irAJEgFf9aziUjSMfQJ9Ekfbl2t
q+A+CdxjsMnEjy6ryqNqjdx37RJQMOpq6AkzdBzcqqX2PUuwzeAlGzvvQYzxMJ9mvmJz5TBX+qUJ
tsGTeZy062mGDYHbRUZB/orrGiaxOfZbZUH680qj4EDldMWD7HUd/ykfET5MiToIs+JggjPtWsVW
jlCH/Ljwy7XA4hi9nt1E7Zpvkjrs2DYxMBQ95jFaEhnkqO7gsX0Onk0ujiU3BGK0B3MsLZTIAUFO
ogXBE+YeByWysldw96gjYKqHYeetpGnXG6Tz/Foh1YcpcWFygGx8tjJtR1T0AAEmgeuUoR1fjWzd
3O+gaK9FleRfJKvO26CDTcE9bzx1cMUYIyBWckxMOKYbkHBK84bsvbCu2NVxf9C0N03sKoNHRT3g
gcZv4FJ9hXnvG1x2YBa19mRK9nRCe2RzifGi7xtpwtIAI+J3mq7dFTnBHC2L7qpJq+gVNpO9eNSY
CvmkmcvHgUiDg0FcGTuSSgTyD7fZjXrK5WRasJlwoq47V1vOC3n7zNzC4dQY12+D7iSAmIRLDBXg
zM5TTDR6OeAH9syIgUKva8SMD1KgKHZNzGMcm7t1lQXNWmSGui4U5C/kfxhKw35+0LTQfWFgWgJk
C2bsx6XMrIMMBbCRiQ+79wZd/5wNG5l07OivTRHKu8wR07Ot1d1HUibhGjop+J+qZP+HlFbyaWIX
7gdnniDaeMwL1nlAxAuO6g5/apjoAf6OWe0Z+3ENVFtX+RbP8nDticI4ZRGBcSubk+2IjmxRDnv2
qN3HmUqudVkGxyxO50eRVjCj3No96g3vjjLFCAAu8vw8LyMWJDJ5SQAXkodV2CXWzaIuZ0aUKgH+
MBLwmGwTb5Ypj6ViLtai/u/w2mv1XWRUN7exrKdcIy8LYqHXtyuaSMb3YnSMn4E2h49Y6fMdTkhn
y2Dkuwzt+TRiyNkNDG/OAhXXQ2C7041Mi2rn5Y3YJhE0FQ2OzoqeuDrNCb5iIyLQXcBp9AsSJG5t
XjrLRpoMDwWS85/KXoyKsY2Ap/LYo/CeNNy7joRQjqyMdHE7uvRKdS//wdx5LEmOZFn2V0Z6PSgB
USgAkelZmMG4u5tztoEEBRScKOjXz0FklnRGVZNpkVnMLiODeZibQZ++e++5ElwRNRZV/dbaM9cl
0iCrjlD5M4Qhh8QtfRLRwakG90RTyLqP7rJbvl7i9FFMHY7RzltRO9ZVF/l4GDw0L+6iEupSGkxg
6SDxT5aVhdp00dFiW30UIhI/eXv43NjTgFFBNVJv5lmNTy5giI1J1xR8A7/Eg8J1dTVwBWV9isA2
7sfeiGgYcNUx5mqxF8vc3JGPXT5dy3BuVJWw/PNg9oa5cr9WHDdPBUvkrywJVDRAXobW+WWW1eC9
5HNg3/oLSkqF8zMlQhKVakXjUvcDAbwsxlcub1BbqYLRP3qvyaHZwm2Jmm9xJq3xAzZT3d/5mFa9
HZNRd57toQ9nH9TgmqLgSSXiwiv3UyPa74on0seIunVbR4B8SSll1EoEPVCFgGvRoKe42wnh2z01
rE5ikbGWDu0tplwbEtn29WguYc3N8rUvBc9XgZdns5ArfobR5916c1e+u/EYfwUp2zNxVA3feoxg
YZ8VgAVYhCe8j8zqXLiNTZep7faY40pQCo1VbjtSRaRwm1hWDxoHByviYYFVLnBoEuag/SC1XfY4
cV9DflROA4Il7kDTVsUFw370CooRiZXVQ1lxfFVYheJe3Q+Voz9JenXFtpXzdJkt/JsbuhbF3g6G
9B0IgUkSIBPbaNKEwpq+Sx5bO6nemzGw9oIM6xbmJFk+Z/qR2jjDAh5PbAqGkMXKdKsq6jlJarBy
cEViv0yp64xrk7f5tabs/EhQkLZti/0DaYBVY25ylzFHGtmlIk0sLzxOcq5W66OSNqjo6sxJ901Z
xXjh5hndKbresOC1cylIYafe8mAY0LJxt4k1y9N4c3aS/Wg8ziikyEcDw8EmzSx9Toqh+FRA/F5T
mMAMnFP6LapGwP+djAxQUUqdI8nZysMwvpLXjw6GHPucmlS/nogSVRNW6NRuvqcx7+CwKIyAaUL7
2X7BnTntRcGQ28wcn4wS3o3HffnFnmDYHtLEhtURW07NFwD1IlNx9hDQocU30V1oX3cx2aXgB8fl
MSPEeVn8slOhDfjs6GdmzlW/WmOZ2NHfR69gxYMr8NlNomlblrp55BrFxXNoBwgGBUChlT4Vm4fG
E+UQ2lbl7glWcvek94BRyBvSDZknIh6QASl2WfKKhBgBfBH2EX2hNNsV6oubrXzXdPTFe1KS999w
kpYBjI4uulbZxAcPg+MlBglN8sFWRFiq5VC2qtolyzQcFszCV7yqA1k/p9uZrm3du7XdkneWzs5H
pwgzCLR7CwcS0eKIDnUyZ6T1Vqd7IeFz6ZSFFisBrlkmCbQKzoaXNfZtRgydjvKWq3tGx94bQBEe
+v3aFDGDBK3qgocWAOpb5m3j1TftIaTfC+v+oNrsMBKPcHY6XlM9rUrcp0U3+TYxje4Gq6x/RrQX
l5m976GXRGyxcroMXhVhK231WOkTZR9aI5+f01aXRFBBJ6WHscQhsKFS1dWbpcj7/G5a97gN5cuP
7uBzHWy1NkJ2zTEMxaGGfujnjBJj1fhfcjNAZuxNkX8RlC/ExwpcpxnqBp89TWyIEYeaEbvHIAhG
fGvERG1FZnUANdapeSz85GSljOpeY5KTJEgz0GxIdHTaGoHn3VsT6btysKKjYOT5Mc66eqxgvj7m
Y90aW0tb7nvfAqYvMlc+idozP7QzGm9i8NJQRHYbmos0zswy+C1LvKDcHyooZ+NAUFJCmTY8t32j
A4t2IB8KL5lNyz/FplEcaYSznoKYSFYdmdkukMv8BHqC4pwgB1K+DOAKSMWFLPjyPQmccRMxIaYb
WlJH2k+s+IIvdAgDA3C6oGNhi+yUH3slhouBD76D5M3DwFCdsTPKYLibBnuGk5EZX7I4lq9mVrRH
7PnBNW6X7y0KHIQRw26vJDdHGtaafjWzxItHfaDHx8tO5je5iPajXAzrZ9qOT0tnjo+l1zH8pxMJ
9nBtmKg3oA2cx9EbbH3BAW5ivI4hNRuRXCz2X2Z90dBZeSssyn1rcbt9NUcQbtxoA+/KQYw1xU1I
CvrMpRdaNmbAnC59G5Kl9QZUs3vIsMe9DS3hW9vraB8to4+8OhbCqsJubOtLn8yU5lbpRB0BJtWW
oXqiPYKc6rNDddJjlnbzI9No/55Vsrt3Y2zxgKG52IR5ZUKKczKxMjE785DHSXFfUCN5MJum/joM
0DqaEatPWwxqj9Be4ySH7Df1FFk1bcKldCIDuRqZR24GLCIvmZTGfc9nGNxEvOBeLYb6tVIV7hcB
rGLLB3gOW1fPIRH2/sGhLOZCTzsPryLuaKYhVSQDcuDkB0a1oaWFBVSqOD64LpcOElSqLrPq5sNM
Sv3AorvYrzryqR7M5Fq2HiWR5KgPAakQLnme638xcJtDX+jFxzQWoAJYP+L6J3CwcZXlPbiZEj8b
pw/eoJ6pH+RjqO+Im1kePZ71B9EE+WG2pLfemcSx86d0Lyxt3wxBajy7RYzNF+IFs2SV1k9gSI2H
0iq6Nyoc0ZYyWIa5kHL3P5fK9FlVlBGNGoH6DJzSxhFNhtoASh3qScrPXwL6/2tP7OFHdfel+NH9
r/UP/lbVMxf5RP/v33/Y/fFjWgDDL/rLbz/YlaA45of+Rzs//uj6nN/KH/Tnr/y//ck/uWbPc/3j
X//ly/dihVAyYatv+q++VYttKjaR/9jrelTFl2/0rvyP+/bL9x9d8u/85j8tr8HfTNN3cVQENt5L
sbL//kSjuX9zA0KAFnYaYdEJwM/gF9LJv/6L4/zNxobh/kKf/d3sCi/N8TwJMw37LAYN3Fd/fwH+
9H/y2v3xgvz5478yCfGa/uZBQOu3HXhotu97gW/5nvwHDwIRJSrJfe0fWrYTvhbJLuMRy+IPLsOS
6/KQtxVAkcGGubek4BXgGsC0Gp4H/q5Ng/pF0WD3yF5NboeFz6c/grKI18NoTBswCyJa9l1c3Rpc
YfGK3TYzHy3cXdOpHcrbZKAXsKuJuhTGCrmRwU1f4D5dzIlSCOkc7XF6HibvvTTmZF8YLdGDifK3
bw2XTnpwmm7rev60zXzMErJh2xP4Q3f2g8QAUtuNe8Ab5U0FZi70qnFdr0TzYUKGZR3nFJ+TpZLv
bTmCzIwhY86NRdRh6YOOwju29/ROgZruoRHYHXNjreY3sUzz3uxVc0wkgZexFd6ZeE3wPWP1zG4/
mQFtGlG/x7CQMNN3NiEci1ZelWTlO6QxRECFegWOlTQtJPvZicd3R/f9CdAtVfAcDGFs57csHf0r
VJkRUmRasU4ih+21rFbTlo4v1XfLvTtNh8VeqFBPp8TaFI6cD1FeEgUGsFJTuVxVP0a4S3dlNnZn
ArbPHCnBG1R7nwxqI6yNTY/YyZZVRAhJkb3Z5Ho1dEUJIHxMjoR3/ZmjXJI/eycnMJ0dH2Ot1Q9b
ZTWI2sv4TqYuYUcIlrcpUvtrDl2MjCxtCEa0cOT5keVfA1GsodsIe16jOnGzjK39JK2BKcqhVQxT
5ZCP3KwyWHNmNl4g1Re3iFvVkU7o5yU3zoVF2yPkAdqXN5xh5bkFDfOiusL53rQ4OC1rmluGSb/f
60h6W7grmJVTo/lqkJmkQoYyUiyZ5vsQNwBkZN4cA570YWXN4zHjzGBgg5sljME9OPP0HFOKGUYo
ehQhNHWwd1q2XwMArtQM6MLjSgBMKqcU2w8+ufyXH4XMjFNvQ+gbEN+vNLqlwPbpLNrIYS33VS2b
8ER8L/JsCSGoDivW4Ien7Pgl0WO/bCwLqYq+vo0bDfFtrc3iZqyW4Ltbi/hlGtjKbuoVz6+xBR/Z
tnGNHquJK7SPwzQr7AhhsygfStNMKFGA6VmwW+zr70adXrvWIDJOn+e+r1P7bqGrc8VjrPAop2XA
41/p2JL5g6bkDZfc/MXt5RJssbk+NjZWFLNI+hcI/flz1FXpZRxpbHACC8VANPOOHor4wBqzefcr
z3ztNS16AHM5Xfv5UC1FspsivlvIxcFdksJq04vOtq4xLNiYLP3eTGzmmiSN79wkc6+86j6CidXf
9PEs9vD0E5iG1XjbZrxVahcSF40pW53xfoVa7W3zqr1ZPHjA9DWW3/JfDwnIIGKnsuqzSKZ33/VO
jpEkm3YyfFgC2T3ElXYrG5+wK9vlQkwewVsu4/lEkMggqj+m+HUdim4z81Tn1O/0pfxGYVe3Acv8
aGVEWXysiI92Io3/whkmrd+NYf/8UF4f2n+xvbF2ERzeXKKACfdb1kDNDY07PsuEpiIub4HTdSkd
CqoctiFWYC52EUkcaZnilBu1wOjiFGuMdGyHd359+9NOPO9pbCeMqlnNAzgSVXZsqZDkLTBPu46K
7Q19j/RYadqHEHGLwyRT4zqmcXRcXZOh2wuq66ekoQSSyZVwTkTvSjwkHxQWwdhPB8GEE41ZGtIa
kB6cMemuvj+TtXUG+X0ezAFHSl5+tamauJOZVgfTMCGBlM1wtEs9QcJpo9OQ1OKa8YSiswNqHNs8
kuYTxbsY2bS/cxa2iIoU0FpxyMWvYDLipCkEYgkj5HOCKI0imRdcynNVhAA3sARz4T9Ool5OhPzo
+2yWmXVqTNeCtl0LeQtcOquAUvyMjWr8mFPsU9mIRLjt2Yu89pMEvglf9meyoofQeJwHMlnDM6s6
tpkQr165NYGHMCombNxVV0L6w9lcCugsOKP3ZpvNj1B35Nbj5N+yt5r0xprL4EHpIblnSszuhrEk
RJ7kljok3I7D2qF0Yqrj+hHeQBKaiJqkma3sW4Fi/lw1Jq1UnVc7V6ccQIUZprGfhlVdLrrAfCR3
x39Ca0jQO7vpwp5V3vCcR7kq8/neoxaPHmF4rPtIyMZkWzJnuDaW/L4fKf+azUaxga/Jn0xWPB8t
6chLTxnIaZkr4uZDZr876xs/r2jxAQRQ4F5KEqem2GdWuKc8+1wOyninK7Djip5ZFsdDDMhmiNvu
WuPiQPrGWAO5DsgzDI6uCD76uht/uh3rrDDJzZyp3RbTeYyC6ur6gFqWWQim5w5njttYT+VQR+Nx
UhHpxz+eVpkk6J1UpNA28LyCuybOlHH04FuqbWUrBGq+ESXe7KH/SGpe291sVu61q1lQhl5XC701
zVZzwzFq2FWB1tORG9vsbTGd+l8z9gjEH6YB24djavBDvZAo+7pojoVGb2QTaia4NjhcfGolcHMu
gIi2paugeeqyZjjCGniGsAjoMTNlcDbWo2zGt4RfKGs7xS6MjgcUNgOVt0N2mXArh3lgTCeo6NER
vdbc0v5XnfEYiXu38HiKgSoEP1mhKHZead1GuPYBX1caB0wB5cDxsprpLun2fa+sn40I9P0Em+yb
So3xurASejXoEX/C150yw/X59MjTxKCRha3/VVrBCJ2JTrA7EBT9EVBjxp6tY5k9Cpu1LjOqe1/M
dXKukU/udD8Ea+jfa7+SlIkOS940l9mzvPfMMd29ikfwzF5Mcw71gvapNWqW6kkqh+cYa8q8soKc
XTkWy/NC983ekxMr27SS91ju3G0+jNAjUibRt8ps8xMKi9lu6x4wTwXwH+tKVR4Du4P37eOVzoMp
7W4lhYo7OYzB0cRYu7MHOloZWkDCZjZC3LZoDHFFZ86OamrpKZAyBqsZW7x4s8d9OAAUELGPtp2z
J2tqY4wZ+dL3W5qfkEe2mPeK3Qy/6l7FhvmBOJI++Us6ngHDxJcEczTZDuHLh6g3x5c8ogCbdRZs
Dqct9Fddme47fiYS7HWGk9G0JRFXvzyy+Op3xkDQ1K4DfHeGp/OdPRPhjyyDNxQMelKklT3dznPZ
n+Fgkn9XmFL16ECsSrwRsJQgG9lZzowPuIop4amnbI+/3XyvukycK/p59zpz5jcrg6W3KRdy9SNN
JjufQW/XDeayhnNYGjdBi81lhjmVBRAlGET9y9RaPMeAW+XUkYn4lMxNFNr1OsBaogZ73AYzvqu4
+DZyILxFHXaLTDdOmDaB3i0MTBxDlksI3asRicnXYmgixAO6Gb4Lj1HyAZpN7pwQ+zeHCZZv7EYu
ClwzjJ9+Y03PZpS5Zx1QE0e7yHjCe+YcaBuIbivhuxT8NtPRpsvzfWa+fl6IO6+hsZTKK6t+cTUh
7o2STvEdww8UT4oqH0Vd6YdUZSXzBaIokLXSqB6lMdjPTBjdBcd1EuNXzAVIPDWiCzYl38kkL6HO
FqYs39IiK/YRLy81l1wpnHkIcrYzLu3pvhUMN47HQDJYNjYer27PNmAuPgrdesjlFFL2fnoprZEn
0dqVJsAYJhuAli4etDY7DfUC44Zz5uCq3Dz2noQoEGV2yoZK9E8oY7xULebFYzYm081kzS3tyqK/
NSE9wo3lleWx7K+vDEZeOxqTfrPMLqXkOZ1lG+oHm2PcRhggc4OUka+6sgC8kQyUQazEHYho3p1V
w7Uy+tan/a+EV+Haza4Ebb+bE2c6mL1MQzXl5iu0EnhdvS06mBJFdUOWt36AAABaJkeK2k5JmYit
4IimyVnZ8zNLj6oKPYJAM1vzqn9ScNXCGLfiU8K6BQLmqLQMhW7xzRZmpJ+ChsPQNO3mWo0QLEX2
lYrDkECzOI6EFJlgeztKbpuK2uMuNbvbvCqrt8lX9UOh7XRPXXRk7FCCvTfLncDCIA2zeF/G26Gq
wactXfDYujII+3pgTzpk5Cc3ndu2R3hN+jouXozEWNbvU8MBPNfxclHoQi5ypdEe/AR7HyW4rfiA
OZq+llO86l6dOAGOS89q6pIbmbNZ9JO1yjbKi11pdPTQpngwy/45j4CEQFxabhU9oo95NVIS19Iq
xTLdMEN+e6/CYnHVo8g9dLAYQedTNQDGppab9oDCxn2hWIYfM8TCHTezmiMJR9qC5LWhrc5l46zY
vS29f8OifN5WOhuvgZGi8si1Cq2wKLKbBRtZPufM/A0uxgvewn4LCa79aS4CtQSmyTaLdX/A8J3c
ulZGfyHbYuDSRps9NXGxYNnT6XszzO7q6FIlOW4+wmz9FVAj6h8ZWuf6nAn2zE5aOVddQW3dBoWT
g6Bu1BfDXYp+0815vQtG+E8b/Cs2jZqEg0K6BqXcVDmeQyDZZdpSogiZbEr79DKXiq5osXjfdGkx
ckBfp2CiV+BLbNxGcMvMrWd24F/Sqq7DcVxX3KhZdwGV0dcMOfTc80VeeZaau9xd5vPCingLflxj
JYyHZzpyy3tpUDOYZLDai3HwQn8wlp2a3GTa2sobNoogwtG0x4LuxLpjrIKkgas4xVrTYLmnQWiJ
ynJrSVrutHTXqnoM8E+GjNW5cuf6RehIX4BT9ydzltx5XOwkr6i/rNsxAtCw4RTMGEjg1PYuoevV
6ZGlon9EPYso1h5VsCexR2go4tJSBFH0pJuiuNcGRZTKKYIjKmuxHbzktSEWtBeDzp+sdREs2tG4
cT2rerWTFiAjIKBmT74k/S/ya/bafPFb9oohwRRs2yzC32zD/qEZI/JS0GQdmxMguzbk3zyGwYsi
WOiwAFV4nbjzbscCLx+qpm05HYZzIC/vehnGnzzz+rBMyvwiW799YXQzLkQE5rVQJ0pugqxBcy35
Bu8YD0Wx03QBRhs+VdkjejhPByfpHHEq0WbkKW00DTW0orfg2xy+RT2Eiz8Wpf/x0k38wz/XAvns
ruIt6fLAJrj3+/UOJJcdRcJhkUuGbueKVH5r4wE4IVSemSMSLgobguzDBV78o81wi4ZJUhsPnWXp
j3TwINbkwmXrolA7IDbX4ptoDQeHQ2D2rOigx8dIhgkSWhKnPF1bLDg09Ej/rFyCbFDJR9f4Iz/1
31r/3qpvLVG8n/r3be6vheS/rXqfKxx6xT/+kt/Wwf+f7H+lxTeJq/Z/tgN+0RreQUaX0Pff1r//
9nv/WAH71t9MQeMsEVBTmu5fV8De3+ik4H9DMWAFS/Ds7wtgi9oMPhoBgVML8oHgC/k788D/Gz9B
mYZP74kgx/3fKscgufvbW5KNg8VyQJrMCybb5X9Kv81Lg0F6Vsmx6vSBkm3mxS7Ir47TVAfcqMQg
+poNHdrcDTNYc4uVRv9Yunp6kFGxiolCxpC2MLPS0VROuJ9K6Ndbs0o7tsplFEbpmL8Iw0COsHoI
89pzmaAgR3yTagZdl/JUDzAxsLkAm2/BIYUMP0h2pKkJE27Kgo3KSyqQ7HUnXUmJGu5/GCXER5/G
YzBi9xieadbtVr65GxBgW5bujp3C+AjqztxSv14/LxXPwI1f+WPY0CkeEtopt2zGIQA3kdomHJh7
iqWyfSdqCo6GGWwZzxymsT5+YvOdnUhAIfoNFn++J5+qtnkiAPE6pf4dXe2UTeA/3a7EFlRiyxcP
ZFJ+upjM+cKIkh0ztlTnhcbNfUbXLCzxqWWgoGLa/c6ou3INRawn9m7oqrvBsKq3xQa2GdaKAA3i
lBxuIs+bT2Tj5LPstXHSsS0fyIJQwdbCBxSTeQVfkQCRR9KteQ7uyOpSgYAjNeW43ASgxMFzCnGY
AzAQjg+LpSvT8aZu8c7ljaZRqx1PqV19FCkBMG3xfwy1ZEDmOrE1WXOH7WD+6LiYhbUtnsYsPxsJ
t4yqvWVA+ZoZC2RhLpiHRrCOLwlVHtp1y2+M9O1ZNoE9tje3QvfGsffHhG9m5IWJjdPfWJZXnL3R
Jhvzg5LZJ6XQAVccqrc0aDPIcS7MJzbuyZYLZ3GBWd/vh256jzu9ynUCOkTvKlxAtI8KB4KkX5vf
kEdN+grpjW4D1o407nbbMS2ooOLi8BIb2CO1iYwXG3BrGgHllx7FagYBwHXUtZOUW6e1Og4YZj03
YZCkaoBalel2kaA6KDhYeHcX8p6wgrV3IyvbNUVg0LJOm2XlrVGLWYKkWegaS6eYEafRzXPpaKQL
xrIHPRvmjrnd2+rOcHeqldkhDtplg2EeuuNcf5qTr/eguftHrKQBNKpo+Ags1tpM7cMpH01yN+aC
dwG7RrZznCi9SemGu7guKLPKjJutqS3rswCizgsxR2i1DIaBYQXvXub2F89w5GM7R+jBbsQlcuQS
TMYhPnS2TvdwkWmLlvQNkA3kUrbM2dacCvlktJ590PGktsN6wQSnaDzWvqyP6H35rg0q1s08b+4V
ZqpdDn18Y6b+k6MwP0CoBYZFigbHAIVrzUzQivxIuXE1bc21gcWEJchI1zIb/8Ogffp0a1+8ODoy
N2VjeEfqkTvSI6NPTRxF4V0Ry7cWU0LK1JmefE2DxkBhs82nHu07baIXEWfOvSyL1fLkZpcp7yBF
dowbmTvlB65ODiJ4vWW1+zK40rzlcZ0/5FPXbucp+pK0+L1rHbYz56dTRK+1AKfoVbl3ykYrBUpd
dtcqN7EOW0rtGtwiIb6OjN0GGC4iBG5z53q4fVk49wDUDGJIH5071ofZn2mr662S93E+u18BO2Rf
0Gigp5Y95LcWMF9pc+6GC0t6HwZTzH5a0+7J+BaR90TyGr1XkvHzgZoU60oIAqlsKdp73MNlh6tf
dNsgwZdnBs3Rso3XwBt5dDpqR1daueXqpk6iKuCRmWD02YRAqsb0d9QGWOaYKx8JK4bDxuETiy63
r0hQcRfz5ZbogN4mEzV8rGzpdx4ck21VVJebNOoplauFIJY3LQ++Neu7vCtpNp/sw0JmTC+s++ky
Xt8GQMJ843UOeDS1ScR7xy9pnSx0/WaqOj7KJAkOHZPqTpXWz9hJJZ3Zkwwhf7WsECbqSmdA0lwi
th7WXrjIQVI9YxTpn6FAl+csF+1BjPSsDEWnKeVO0OGImrZI/WWM1rRhRc63UNZXeMbPQRYRjxu7
cuZ5gqPtgbFYn82aNLPkBnFKGsyBOHrHDW6Wp7/MDv+OICt+12PJuTskEIj/W8TeJZyZdXb8y+p/
pI2jkFpFh0H60Vda7ZTeulk8YG7Gwk7QwqXAncyKRUwJI8lPC/DVjl607Ccw9wAGXDJXBxiGILoq
M8D5h70TsHda9X0alph+XxcIFG+8DBwgXsC5ga2GCCV/Z5GGju80T6LPKJLkhMd1OOHcqe1JPBZV
xrkr4F8OrulfnEXVP6s2lc81jucTdMj5iWVYPYQqLQZ0saSZcf6lI/Fb1kDFTTqp9lVA78M3gxj4
9p+/bK73+xXinweYf4CS4P+oW9cBJIf0XFDGnMtx2RKobbjEV3BcgLk+6IUdQtZ3Qb/rZm6kO1kq
7xAQX4Dn5ig6LgoelfagjraiiSSBWHJqFrd4B3097tUYNLtUsRAGW8fSn6t0SWPN4LsLDLXCz7a+
p8xHLi/wH7tc3+CLTzGO9vylQhrNbqwcvOdpzlhu9QulQnBNyk3fdsbVBYd2a+pe3cTcGlbFV4WB
XqwnoclLdHCELinVZtuy5xBIUif4zoFj0XTfUJtiWQWwvHmWgDOVumY1XHeGRy8sGKU8YBnjciaQ
iGic5+ANrBL3ohvjWNZlCRjYbJyV1agpYuNyPgNOZsUndiRE0sNcFTRcDb6ov3axVrSk9AZFEZyE
0JKdXRXbJDyjyX9sViMXCp4KQnYtdJQwzeK5MxLfJ2Jae9+UMZBUq/IhMsM5x1TYZnTe4PouT3UX
DAmxqb590kFr0ivV29UXg+qm27lto0/UbfeULn59T3ACkmEDKgLMm15CONndcZKGeUvVTvkTzK3c
1xTH711kfqQ9MlxhL3Kq1QcFlX/MlofBcVnf23rifghFiDaJsQzqG3AuIC0oqgl+SOZGzWOvRhTH
plsf58JrvtfEZsotVNv6DQ5tNe8EVh9v08PrJjUb5dOXpG6qa55awaeetT6nUQGys+qs4S2dJkSR
dBa7LreDszZ4j4WksGzU/7ak1BMb5VFEGP02JDFIaTdqfppUTNUpBOX7BRwz/by/joBiPQ0K/p1b
Zz0h0vWsqFQivw7r+dHxGAV168bOtcW9/Fn9OmrKJFDMH3GhurvAzPIJlQ4nBTstw/9gQ5j97GKM
32AY2ZYOujsQ6POdbQSZ636QsngdoZ4XbHwMMezQ3jhywQLIe6gDa/TeoVIaU6mt7my0Jv56kLK7
YT34e0+jO08spS9E6yMLR7VJX/A6RVTLbLGRcLV6qfOZzGgxwwTdLn5Ajw53d/eyclrezVVuGlbh
yR17eWGipp39ly61rBLVsIpVmTG1N1SNMqIJQbwR4L5Cm10VLsgM830xpTTbVyuU0q6Gs3Kkf8h+
6WMqMvIXwy2thbecRTLRKC2s1XM7QjqYTOLcEcVSKm7B4pPkXODnVmYovHjee8piNU0kJ4MhlSX3
9qrmrRlElqarxkcftBdS5uc/uKRD0bCVv59lxLHnGc29UVE7PBL5fnMax3sLVh3RkDNAxJHHVLyq
jNaqN9r1PPDPR4OE7mhP28YzoUYYcvjAyeX8dJKKA9CtcIZk9AU9tauumf2SOJlSsGujNB3xJPgX
s0tACyxxt9VWg0DarVrpaExyV/4SUKdVS1VdjKxqrwqrv2qtVtouYdVkFVexPmdX6CmfbGvk0KuA
UotaPL2aq3pL10ywl3mhDrbs+rthVXlxV+MTsijptnsVfC4uzkeQNxQAUX0Xql9icfJLOKbShF6d
gg3WNo8Ag4pfQnMlRDis4jMok/qqRxLCNptT3va23HctgBygH5orIzp21Gm/3CANmzdRQxymXxVv
Eo3Ws8YAR5fPmJEoo8oiCNlqFt5m6Mv8uzkv8U2/6uhtisVRRn75oebJDVsTtlwdO0SLUDNAh7PZ
nqknAEaIk6RV+foGxQRUwnnnqgFEOUUBrIeATybyM08USsdCm4cY8XDTdfJzyhFEXUv6XHsL+z3D
pK+x7kD6E9vop303+utH3S7j7UIRzZ4W93JnGUV5Gnr6xLeNLGTMcM9evq3r6q7AY/XpW91C4j9X
9pujhjQk4EogZKmxkuRFz56RK+zXund4eQbjbaSm8nnq6byRaMeHlOntvp9NSgpqOOlmgovTpgxs
N3eQ0jWmsJvFrqPTFFEibOJCuxkXcnaFz0bMNSf3oN0EXgHOhgs4RmKOltvemollXk24u69FQvx3
0xrpdI2NksWsXmuHNi778NAvKH/3Y1V/TkPWPVs27Qr0EjY3TtJq1BpJe4NnTkhixQBCl/i8tuvl
Cz70/oUxKHpK3BxdRqBSwZZgaPftWe9E1yR3VjytI4w7MyO3MQneBrS/U5o3nVLF+4gDYTckcW1u
TYCi9X4kGHCsTBvMzRwYScTD18mti42jvCQfUCxPynTSeoMhXf8wKe75HlcNYHajKyVVyuSX6/0A
jdAJ89jgQTeyqMU407rb5GR2FsZj4Y5TfdcupX8l1pE/wChQPwqgWvQVTd2EP8j1N3womufYpxgj
xae3RQ6RTy6kvf3kxp/57E2rG0/kIDQ8kuBRovZOylWyDUS7t8ehP3hWLM69N9aPpV/c+DFhjRo5
icqMk8sNGZC3U9KxPHKnEvBhvsS9XYRlHzh9mLlCUS+nllO/0He+eEoxANkmSbhy+oTHWtByhs/X
asxmG/tus3XdhID1yOXbpjGzMQKH7jbg12e76Kc7zSFxINdgPOms0OQvcQUKu5S3+VSq79qIM956
EaTGKg52PszBR5O6j+ekDuJzEnXo6rGKL15ixrtuGfR+KtBXZ9ZRL7EXtzc+cuj/Ie9MduRGti37
K29UMyZoJI1Gombu9D7cw6MPaUJESkr2nbHn17/FvFlNXtR9hTsroCaBFJRShNzp5LGz91672CJb
STKDtIRaLjeYjSqpDdiy2RRfeNzcnRwGH5/A5INsBoCkVdtt6AWQN35FzD6Kh10PdX23LAtbpTEW
cHwSFvYcOwSztNGBzLOSlQID+3dPJDoDOJgjVBqJmZ/VPBpn5elhJ/TkHIvJFS9h58c7fMvyIc1B
msvZyQ7gK8V7p8mb1FbLVdq3wxvfCmMcZgVmyMg0kk+ZcM03Y1Y/w77qAtJd481J+Vh6anHe48Kh
cSSU1bGxvO7EeptWAKLIO0pFIIOIwjsSOewpZanLP7wSSpLbyvwtTVvcTFE07fLadfasYepzVDOy
qDQ0TyiuHRNYxuDEHPk7A/ovv5/dIEks/9Ka3ZM0W1whvrMjEOXtC9soSLyUP4ywCuqmG3HOOwCd
mMl2Iwais0wLHplWUV1VB32+sq3yvCJhzrWMO7TIssCz7STjrm85h7g97+gmbnvU9wKjPRsN6b7y
QbUDxbov3fzX5wLnn6luwmG/7gjXZbuK7fmflYUW4ls2NI1xMMTUXMKug7WKknqOliZ9qwlskSUY
BjA/VRJdsbSKb60X0zGlKxX99PKISkkb/zgpzPRicMu9kyj3P2OAF4fcqKY9+7OHxMar4qaiXl10
o6AK16izhyxLYZfMZTvehWMLZ7dKuW9uZKhz6lpzHvTrem/tdum2XriUX3rpyZYUnYvWv6wbwezP
5WD656JwEZpihlDWottMjEFP//XrJFaQ2v9SYP5ynNnSlyyVwVSKf6Kf+ZoR0Jlmyuw36mX5tD+b
L+OTbM+tfUo2bflo5Lc/v+O/JRf8n4WAv9nC/6Wi8P+iXCBtn9f1X9vFz1+gDv7jv30V9X//j8sX
N89E/00y+Mef/8sx7v6mFHQ1XwjkIg/08f90jNu/YVeW4OT+oSN4qAL/QzCQv606ASWlvIM+bnKM
hX8JBrb1m6UIrOI0d2yTdm7x7/jGHfvvFkXDEg4QYS6Yf9KuSgsgLfS/5aCtydrj0gCP5sQr/j4Z
brWTEVvCFhR993I5+5t+yOK9aawWoGkIT3h0mj0lgPIGpIB+M0OYu5LlPL68ipoSL6T3KLW8QgXS
mqa9ryaGpZi4tE3akjogaimbqptPhYWRISFd/uKuNgirHRU7JRdrhBTiQfRW9iGpQMAG7i8bu6Wf
M/dUfyb05p/KZcR5s7ouijLW54JRlFaKRLBRxZ2BIVclgfOnaSPhEbL3sNIdstXTUa7ujnGMGrEm
XbMf4+Tat6T0cIKYWDk2VtHhp8PVar12q2kEhJPBVhMRn+0KzIRXzpUTp/MC5pcurMO8uoGZy264
c/NPo+xY7ij6Uec/bSouxrrX1E0mklZNd10WIjNyquebL1zGCyDFhxqAzUGsDphMxfNrnzE3Xdqo
DW1gbatnBiwznkKRW92t1MQxYwvuCoTJ8CJXy42TLeTSYk6hyWrISVdrjr+adKq0zD5EORQ/QogL
O3M188xUc77Tp4lKqfICC0Hu99y4BtKIHCTLMNrHivXzBs4NW2ZyxSzPDaNQ07WToWMEyETxnbEd
EkTkd847CUjOSqEp5BPZYnxo3jS9WSActsoy9IXrt/qitFMJkq6627U4d4+Ub1hPthqYsaOkt56H
Wkw3I6/oJRuy3H4y8vVh4/lNHb0VAGpJEECTN7aL2/L3VITywyDGn4BhuYnv0sKbJ2pAdpuqrkYA
H8oA1Q+0vt5aSA2XZvQ5hvK3wbRJzeqrT6eePlwBvQBjqDu/lpFdHiDPm59xwtzN6pRmgrmmcneD
n1FSHylivr3gaoh3IX7VZ+W24RciLdu5vpOE+4pEpoFbEGV7MAAB36XqRja2fi2AGy91ioHFFVfO
dd3e88PkxwRlYwfFhYp1Q9g5Ty9N1zKILDpXN0mGnnVA/Ul+hdIAFTVn2bsaak4yfZNavxyY3jOS
sKyaQE8xsaPJHU1epaho5t8JP3qMshyNQRvnFk6caSAY5stiWLF3ynPubm2MWcDZYYm+OPW2L+W0
spnsGpP9psO6ae1SLhmqj1Si/xjnpjoZXSLM1YQS6aCJyrWElonmLGbF/l7kvv88uAPrRgojWvos
wolmbvYhz9qXpE3W8Ov7ZKTRV9xU/XfsN+z18Rk+9Q4nkVyDrylBv/zM6xZ5wV5iy15NGLzoI0vN
C8fuwtuQ5fQOjo+TlUYKVqJsvR37SYIyuOZGg94AmAz1xZCT/ZNmPO9X4jt0GhsZpYa47hJ9d1Or
f0ixNaOfaCzCeFdn5ztJd4ZfI9HObUkKOi6hKTyqTPSBRfHxd4BeA/wOdjGWbdoH0XX2MUytYbsM
1Ft7nBMIiU0RBM4wb6nnTjFxUR6nt8z4EwlMXDWKMgzO03FbXuqcQTRg6m303jNnK0cDhMgy2EtN
jt0wm5zCHzysuzDvzC964aP3QveszXPTu2HsfcIqQTSXmCYmeEfuG1yA6YZAdfnhjZ2iV96ktLnv
4bTVBiVYlWBAbthwOdDlXqGJ0LzTJh7nbw7cVkKCVgxtE9RRaDH5Kr2DnppcY78Pj240Od9s9pwT
Rmw5HHBF2QHwTedx7mHixQbS2bCwBc08oipOUS8724/q55Hr7aG1euPWyNF7aeZQPTg9fXzSh/lh
93P0EjGysj0FOAWZP/UpOKTt/VjGDHjNoMpj4uYwEpyweFzqxYZFahFmB8AJq8kGxxM0nSGvfsO5
K7Ctxv42OzO9ddSjNudx6p4mByMlizhm/bKVeOOm3rFfeUxPV+Q75zuHleptMRn0FFJiSIjTNT/m
XBf5yk/nLUgnUPB5KoV9oGyxfJScK2C8jAIDFYwJWnNBVgel7sataXfTVVo5iqZPxHlfuogDKw9P
PRWTrR5yTckg9Gzq/PRiPLNh5BgzkTu4AWkfH7t4aJ9aNwlBCbRGEIJqfAvpv9hzVAPUhstL/2L3
kMQ3Sw0cnyftnvq+kbcuA7e0MbNKbktAEkddt9Eu4saBdN6Xt7bthg+rjdD9rNG8T+gv3+p5pESI
xuMTWla8M2kAPhC6r28m5QAsjfkjL/ZQlbfY66YdsBKsYya/t5GtHb04TZdQce5U7Xer8cbTjDgD
VR5zMVhjLNpfFp83vSl9K3pcGqziG90nKQ1UbKgj7donWDu0bWsvGs8m24PNAA6NWK6Jrrwk48mt
m+IHncXJKRFR9lDUxvKkirjes+5Pzy0mzzPol+YNEpLetnGynJO1Jc0WyrhLzqqIZqF6bVN/uKPp
2MelmI2AW1Byqa6e4d4IXpUn2hid3bSs4pJKXfXgL1b0DxfU/9cTMQMng+O/nogvX7ok4Jl9/W0O
/sef+msO9n6T0loPKBxMGOscBLG/kpPOb1RYrMRztX4REsnnrzlYeL85OMlMoBr8AHQc8If+moOF
wGxj4TLjdxz+w/X+nTlY/N03oxysMp6yJPkH5i5M0f/kXOO8bdSKNDg3Rwk+an50UeLooqVLBxcE
aNN27rn3vdhL/slBXP9fzrcWnSR/O7nxE7gcDvDNeTQQSf5R6+//b4JhFEt7cSHz7bqqoh2rZ0XT
TO41dJS5yWJBOVjn8ZHK+u8I/PXJ80Zx0Mq9mBWfiXqgaddIW+KxqfxKC6muyrTKIGzz6xQ71rWW
lrNVTVas/nF5iDtIENKOoKAzwlJ24P+qFIuuos5Hbhhv6LP9Nz/tPlI+JE/rf/CcW/Ddmxi8TfUY
S0QVbrr7SOfWJ7e+WHSk/kfozMV0hhjRnxMaoQru/4fWS36SEfycOdHcqoLAvUwwF9lNfK7ggDtS
y1Mim2fLJm4WuQDJSZhcXbveLnYpTvY45Jc/v4iOhj2GuWPYiD/sdsAyYv2s8qMGCDnZv7f5Mckd
byfjL8+Jo6B2KzfovYTlRZ8+95J4iqCPSc+015c0Y4kMWCPEn3fXIvuJExVClC8zekIHiAXMSrpe
SyDJo6KJ1dvJnB8gy1GbLNSyrV3ME6Zd7Ud8EGyv0aIWI28D+guOokXMoEddMECPeR0DNiHDZUHF
7iJzx4NA0tPMaLYiGArIUsVIvlYRzqJEc5HbJLeOZhh4GB4Dx0idwL25rGm3Ml+7KJPH1SBCrdYD
IQn8xZWiVgxLVy7zFQwj7nhJNj4abeTVekc+MZjNmTt6PR1QeeRF6ZKjmkNDLHv0LSwRu4tupou9
3O9mJnEadeuSe3es8CFyxvmClR+Q2SSgqMUdsrbGrBDnFPVGuKMH/qdYcS9tdHfVif1Epz3Zj3hs
T1OEhmSPvMaI9LR4DsYDPJdyY0JuiESVn7UWX+ijqLAOG0zqEacNEaZ867qkGJr3uPeOnZW/M/Xu
s3Y4wHjWhA0OHgWTG2Pw/iAiRsdj2uyyLJRYxTJxUjqvIe5xEoSAd3Nj/0pEgWutclhmWl/DPF8M
1/wC+MMUWm8m69TJ9VUyIurTCoDlyRwSgOPFjnL3o9JBDOgmmPwKtIaR3HPT2fAAxme7Gzlgba0O
5Heey8s0EYpjnrW3ZvHoiQJCpZUfrLn/XpRgSxwgybIe8i0ASFZ2ENwHrBlFyAhELOTHnGTphp74
99522HCmBx+Re1NnIug5MGxhRf+MHGPfCoC9EAKJnwIsFanFpjoFGMkOM2CFa/PTwqXYF9gNJEMW
21x7B4YxuhTJh2hk9SBJWabZIV/816aj3zbcFLaXU3XW5IHFvwfFbVPAKtlqCoKb/txQNxa4g/Oz
Y24NKXQ8hZR9bCIiVcQEYiwXnnG0cy+HxONhz5ZTgE79c0rGNysWKbFd8DOewQa4QRApBDQ5LkF6
A/nSYKILld4XbMvOICoY2xtsWz7DyCDLfRyecBYVBKGqNQ2M1y+c2qP/kbr+VieJc/bM5KGu2vbJ
suyWoAcCvAVSi5IVoqC2VzXHPl/WDCy4ZzbYz3VztXXi3cBHARfMcRuqGMR7j5Syt91sIpc5vYej
GM7IEj/6gs42LUq159CdIDqaA1i2XG+zbPiVKax+/lq52uEnA0WzsYxdFsn5OVfiBwf6NWNZVQ8r
ISMxLfsWJv7JJJk8T/N813r6NY7+tCnTpNqrtpGB5FeOb6dXN+3ldqC1x6ah59WF3Edrb4glrHXO
RSNf3LojaMKd23Pa+To1N60N/xmPSQ0y/RCmwuJDOmaHOG5xvOB62IsEHo8fiWOadLD/5sLZZooT
jU+BmxNXj70LmkgZKjoVjqyDhH29djoOGZXSt65eQD9NDW8+znrV6+yC0niHg8UoXxhPjb+4x3zy
yTJkRDBZJD3F9VffNdXRHRp9TXPXJ6xgRFcj81v0GOO8Kk37mI9a4GOzL70yfYKNnBO7K+oTneQv
ftuL62SAQ7RKdWMp4W461y752GLRqGUETIQC7QfVtGj965eUO35RxNGTpfdjGxa3gVzAloiatZk6
iJLQWCpZzR/e5E2BUP07ELFxOxI1ORfPA7+zaTuRPAwqDN8sLhVSViG+e6N7GevBeJajPnuY67ZV
09JbAHOLmP2otmHu03ckaci0wjr8SEp9GAYiT7L6JlmIQOfyk51lYBBDmtGvsvda5t3v7dgOO4uZ
8wiBcGfIE1yP7DYXOfqMUcNsEEZ39c1dWJkh3YvVGjtoq+SiS/dSKG87m/Xwo6Qm1oiGZ20WgkNf
8+Kz18EBspxM1Oon4k+bZbKtR0+pfTXNI/m0FHjgKyRlDCPS7faAltUD9jBO8ll3mSsQNGbUAmKw
FD5f3RUZhU11eamy/C0eSfEMriM3fet0e3A1w+XPL2H+bU64fD3gnPuw70sQ8wBissn9iLwSQ1F9
EVXqvHG/Ea+xj3WJw2/rf1MOKXOZzrQARtnrnCI4pupbPJj+N0A8QPXgCRVCEFZPLH11jF8ECDCL
JNXNmyQpS6tkGbH8FKliki+le0zT5ClyyZFgjUBSwT1auBAwKaEUB2IvheN9H3JQtrqOH7Hrv9gw
ae4SEiyAm5zJJU8+FOXe3ppSKObxOeZxLDxrufTz9FwmTnqZEkk3ewvtWapZXAZ8kpuYe/yuoOvi
Sr/CFlGyP7gxuQqzW4g39yEPlDR/qPqryhxcMmXjvk8+nmObDNvebTk6RU2PX8+uOOX3F5J2/auP
9BKYIs2CfGjIva1fZttCu0iSi+zj8lqKwQ6o3hxrpz1TbvMU4qz5jNYPU1NEFzSRn940o5CsX3AG
H9kryFPpmM01g4V4bYsv8LDzjh5Ia5/U6gDUTD42LbfzFmvoZaIVBzegW1+Xav5RQlZc1bR5V6D0
Uh/iJPxzDFhLMiJx40bMAaxgH4vod7LDW8vmcIVr8NHMemhjKP8m7EzspqxXZpwTJ4dcxLEdHGcX
6xD53usVpIoxP/u8Yxs2Uf2hTyQbGEtjtHHAWxo6gbJseIzEwlkQrmvvEbAOKMey/uXAg3qyuAQA
2i7I5VMiDqMBdc407OlkpdGyserqyRpEdwnn1D6OywwS1fTPOc+djTZGN6j97FdPZfvBM9/TrC/e
jKseff81NWiN7j08sr0fcuvM5oYOEvkyx8vwUDlLzcxaett+qSgGEOZwnOL6NqWxfO3NJd82eG/e
aJb4KEkw71P61rYpOuO5yrJnq4jioEfNYuc4RPzY46YlP/BgevEb5/fukmSaTnIf2QkwrA04L8S/
7fCPc8OcTWKVMPW3OKClST2xcH+O8mvWeQPXuz0Jgv1sIOIHpuImWMqOKY1nTlBi0UblGqztmhhk
TM0/KUjSJ1zG/Q7k9VDz4BRZRvZ2WRNWxghxNpIUG3vWbTQ/IVyOL0Qyje1QRY/UEmMZtpX/jiUC
eLFmH1jK8XfJxb3FFmX9zocviBO3+ibG8VRG/whMzgc9o6sNxTA8twk2C5WbRETrck96K9mp3h7A
4GZOUGUFJTmNHT55BtX2mcdrVIVi2MdLejciml7MdKC6wHK6s0GzTl3ja8+NVxzG5hHHjzh49kSm
NdYJ5X7ti5nr/l47eps7FtbsqYwu2k5vtsVjoh/c9rmvxCHLMI+aADEDdiLTBhmTiHJXkJGzF/Pt
OP5MGwY1qbLqAqyizfC2OssvAgAbyIjLiz+Eb2PD5LIuyzZMQ+UGhce4JUuXbh2Q3JfRao3NSHvg
Jau8nfJxNjpUICNAk39zzLrnFYuya5eZF6dycCw1FAdFHe82V++uAC64jZ1MX0JTNZeU/S+OQqCU
oSjkDof2shfxTHl0Nn4pEkaXJKWFvlL+JYYveUNZDW9pwX0kVPD00EhPEfe+7TQ6nNpoY4RgU6Vn
Y5gfQIXo97W/zq26s27EcBq7+VrRZUNwNBJvi8dRcRxjkxG3a57XthLoapciV4QVK44DgwyZE+NQ
wHEewKXpWIGEF+POqy5TI/sdJU0puv2P0HH1S9TbHANrZ8Rvn65WjMWglngQMIPceBe38rXWQCBh
sJ15X/pT2Ps/7FcN4eCQGlwOTeQclxj8vqKC+XGyLnXzasUMnr5Z6yPZfSANMGvuhYrG3YS3MlDD
6G5UEoMi7mOFjY5HfiRlGXhenDyFZH4dK/2CJtHvMVWLg49tihW9Yz6p2r3HVWc/zh2ExDBmYC8g
Yj60kWcGBZVcuyE1+sfWtOMjliVyyY0ttnZBDQlj2PhSsjPZJMs0YnfLF/b9JCQGiMczB4i+ykIM
jIm62ktJ/3tBT/yMEHbjebytwT3fldPZ566GE8HCW+8oBxlPSt3CviRsTGdTCev9jAmAd6D2zgMO
hHNZJ59F4h6TpoZlJPsIAgYJ4ZA1TdAIhY9I+edmURWN25oTZG4upNo78VH1y0kv5tpzkxUHeNw5
fkKECu4j+mlKPmrXc64tl9kUddb7SHP2n/7KRqoXO0p3ulxatsOWfmiH/FNIyzgZY/M+G5k+tVGS
bXXfe2eal9st8/Fj2EcL1kjC1Vnk/vKLwvplNK/zbD9ESBaPIZfci50u3+PZz06Ln3yridPgVem+
G1AQz0B3iGysZrc8h99jdc4vlgPfcQkxegMY3YjIS28xiaBgYjHLD6dOVTYyOY3PDiXxz6iKWuUO
wo6NqVS5LPc1wUnTS5+hHEb7Rdoz0wHMkUE0J+oxKfzsqmsYN/7Bay3vUi1pdKwTG4sJlvaNY0dM
E1RsHqyBs1vm4Bw1LJOyS/qiEiSAXZYUICMhrq936i9cROaRJ/SDr6L8Yo4yvQ5d8wsQ68fQGPKp
txf5hGHSw95Flzn+jSPBwPCUciNJyaM+1AZ+Ho6JV5DIFm8qd6BSTG8ue9HKUd1hUEmPecINgzHs
k0vBX7Mfl/pnKdryPoNZ2moYmsQF7ENjAZfWaqJiajpkjHiHss/Ee+Tm2dauDFRBi0bPlkAwBrES
zhjwQtvgHMSN2cN5ymFhKKMSsyEPmWJSrx2lLGehncd8BBbbQSOpejiQBObu2C/ts4sNqrMGdJK+
UUFN2mKfZ3FxSWAOKzWoTb2ueFKAsecYd8YxGjpyu5Ooj1m00AJQ/Ozwln3x3Tcpm+wfLbTgtAFD
hIGZTzeD0QESFclJyBPNuEjsNWAAoql/kqX6nAQEhRAG1qEDCXxIiPYFTRjf2QCWv08MozybwEcK
AhP4deI7THUjcLR9zuPpnFvjJcSos4EysNd+aZ8Ib9/mbsbBPzYOflTspXk5fWTwllaY7RJ0M5/3
xAdJmnQ/WzT+fTKDFPY42Rq8kRF+1dSN9rlVl68DtjXgSUtQxM13jx3idopEQj2VIoLVD3fpJzfh
rsbOpPlAuLkJGX1NAqpgnmNzxi8XGNjsrtFu5EYaQfMh0ZcnAM+GrrDheeQWW7al34tRkmJrhjfP
cBhXJZmGAD1ppC9dG1QuRVRUtA1Jgbg9xJXxKAwXvA+oE56VnJUxgCYP2A2/ehD+D3qw6pvDboC6
+8NoO+nensocnoUjdyl/9U4bzD21mlEHEB/dONcntT6eaATd20jqeVu/EO4wrvU4/kgo4nyLxBX+
gxnANpkeCQOesEqCotarj3HALKym6OY49XsZ2u5WjByVinrEnZBEJ9Gmn15YvzpOfHPK8Oc4Ae1v
4gg+ruMeOrdNd60JeRVNfNyFsN1xzrU8HPEPHUFQ/aAbuXxsujt33Zqnyqlrc8LUjcGcMxgbQAL5
3rZJhw3Z/AX+vQzsVj8r0fzsGtXxLlVrWM+7xVgMHqJJ/IpQqHa5wNSKjZ/HIYM0xBoqcXJvP4mW
JFoK88uM/exeENwKKtTz7dhY7YVe6e2AZ/Y4V3Ti1gOn4bj2wnWTmX7aboT07BMX4YJGZNbeZtKT
/0moPQoaM8VFAfZm14IWP+eEg7aScq4DeB7M7cYUBk4M+huk/QomNZwD6xGeZcl8E9QIPSICyS2z
qIc3GsoqoDx6mVTPmb1Kf3p4UjeETe4un+bfGy6pqKO/AClg0xHlYoeSnZuwt16HZT5JwnBbTMLG
1eznne3gniQEyk6yaTlxO/N5xDtJSnI5j46LwTnjEd7Xr2MPDAtSDMgBN31S4s0xh/JlCLNdRpPH
tukZUiqm76NFk/SIoqct9zArAAepF8vrQHhmx72XBfpLotaxKomovoBKJsc/Ws+0g2j0f3p1AuiJ
idmfUy5eusasovkVxdH0ULQ9ci1BngSck9MNn+x1qRYctX9u59nbZCWNK1Rxz9sU58m+bYZ+H3rY
fzNPcnPg1HgdCwqQ2axGKoU4E+cAf0eOS8ms+Df1HT9JYW4c6orYWg2AI4DcByZRIWzEApZEq+9Q
YAlsyMHfVNhPDhGQiY0L64AmSSjjtJdBHIyNs7D66ViCeT4W6fJSCBlfeNGiQ17a/N3SLXDZ8yXF
Bc313Zw6ocXJ8iuCJVTa8Mn/PurFvvtmuq8aYVyScjzHC2Zfwa4uthDlaQsfcHWTdVlKgjhlcRAV
SVnDnI17a/mfbsmGQy2ie4g5Q++x5xWbzPDiWzzXZDhV/5H2+jWdl2f8OwuSL+IKlhF/r6YucFrD
ujEpWzffV8mhDBU6/frLTmP5pliJR18UzYcmNHdtv+SPpp4/0EXqY07RXBMZ9vMozZNsnjTOnguj
QbeRpvuj4/3ea2doTkSrztgSyOlbVnEjRmVyXrYf0gXwr1eL+Nyosby0vh6PWO+j6zL17GzdLrwN
naN2EXeVJ3gxDjK0KE6TVJ/wxcfHarabcxWVL1YzcJcUBJHdKhpfWJLPOze6Or2QB0ouqseadD9b
RPMGt+XLX1B7u1hNe9MZkDNDj/fAzR/bvC+DCZrMrlVOdY+4axm69G9RqEs+JfX3GDAPgQV87LrA
x5hZs8DCROtYYHcnM9TLQ0pdEoc7LNuEU7m7UHO0ibx8eYRrFmLgSnFanfO+0j/0Qi1unUdXs2zF
i0tpRqArLznV2TJtcKhCzu+Has8eAVydGVVBwiNYyij8Nar+yzEidr59xbfvkcCL2mWMt0eJBuOo
S1KQ0SGdVtynUPxIp3a+R36vVzzPJ4VmxWkQs7fNGk8+ZXxqrXLG5zLbjwDkvwqvvPmldWimEm7F
mLyZM6p3X3E+s0O6MyqwQ0V7oz6Ohe3cJZu4obSKN0kL8PsLYeFYLs0OIZ6GI5gy27GjdLHBc7Fx
rD0e1++5Ydl7N7X1FlcleUBd5zsjkpulJ0eHNeerHjAfe5BqosiH0zv3LJoggmbYbHBpcasutO9e
aj04r5ntfOZNrK6sfraDKexXM5c7P8f+psvC2QCEARfTmwknYrIJyVJQC95H063OGslZs23OuYmD
yeSOMhC0P2Iz5iC1oBQVZkFjQBxX26b0y3s55DW4tOmj8iTnEJ8SRzNKutdBuHJP/NMIImXfQ2/s
T+NodefC8n40Fu1trDHBSAz12Y5oR1TqXs7sdnN1cZRsb8wc0+ucnMk0eLBbiUNos3n2vGjYDloY
bBFQm9KhTE9pXHBFl+yNCIvq59zFTBxnyweR2/K1IAxlh+6xqIt+T4Ks2RtDxQ4PcBYgUXQce8T6
Ta+8Ppu+qc8poDJenJx9T7vWT6kV28GjDYXFOEEirPaV2xmXyIKiWCBQWF5mvvsNsU8uyBuxC/+B
trMTfa7LW5KEW7joKyi48DigOuOrBy8HcM/WZsv8sgjb2KZ+RQBXk29t1HII3Sag5WzAM973z6SP
jonQ+pHEPpXnADamIodv2JrZiVzw65xBkvacCjRTxkMnt6wHJkxx6dqf9STMQyvuNQGfTY/VnEgQ
7pl27DTrn4QZe2Ig1aSD6U6iyAe3zN1njkk7Md4Tkxbf1HQP7F8NhvYmwZCHu2NY7UpoKfluXE3H
sbPvFUsAzxTJBbYfJ5JWPxKB2uJumm4T17g91ik3OOpV12DW4+K3N/o4vB2vJCGaKrlmXeZfaK4g
GzROwEUqqc/SbL5HLHQPLezHQLTAh2xknZreTPbm4w1+znPUDManorW4OKdJzWk4drunDBd5RwYw
rLzu7BRCBexBb00DAMkBw7KjaFEeIk2PaBsTzqQKotinkk6tZKy7gzHRPNS0XXnJTY65S0cXiEGb
Jlf0J24/je5qjvfY4vICN3gwuUtcywyNOyvGs+0WmONFXX25+hQNY3EYdbEEbOnpHTGN8cbmcKaH
6JOcUPvKNDzs155CVLDf86VwHjxUTmo9PXObkX86kNEvScTc817U78t0HpSd7qNq6W7rCjfNSm6F
loqPauiXPfTMfMN+c1+Hylq7dKvAsUmh19LXz37f/ihgQRXa7p7tyYaQRpPagYD3WxuX/Q2SvoNU
bx3CtrdIWlMN4cWCiGZhmvHBavrvlqzDCzdepjMvI5A1colKQocj3sQjpq4+CBObNP403Qu7ah6L
/rtQYI5iu78g74iHqX8fOQxfmcyRf3naHADDG/sBYNOubOPvFZu4fcjaPGH+2TkOQQ7FQbkG4fde
zDY0edd+t3HejFACjyy2qCOafbaRcLSCOe0Touk+Pb3NbOzd0kwDpdGyqYLIz0uPgl5Y8jKo4pTn
7jbuANmjNfiB2UUHZYgnaDZf/mydlowcd5oUe6sUAOTt10FyDqSVhhOM6T6xJ2JlpzlHrTNdqOsX
gzt/MaO1jAKWmX7AxYmcM4BCM7xn5O7XIjXv7XxuCoEuFdUzBwpkP0QmTs56w0yu9omX0jys8ElY
eqeciBS+Hv9gJxQj2OlxWydUEqouOrPldILWT/vt6FufcQ3IkQpqxQuBrhBZLHYzD1YqcY8t6OlX
8kbk7rKImEYCLqSnf85zmgOR4muDBxT70mPSLGfoeNhGw5xSa4APWYGGGKfpg1W1D0RK0D7RF5sB
PEGX/yd7Z7Ijt7Vm61e5uOOiwX6Tg5oEo2+zT6UmhKRMs282+82nvx/TBmzrVNm3JgUUUGeQsORj
KTIySO5//Wt9690luo8Lkw4zAQp6NRsIzXXyteWHz7Be4wQAl1ub8evs8vPW4fQ1AzDNhfDdJLfa
Sn60lnWbrMkmH5HC49OQOMuagSnmdp7wUJ2N8deinB381fh4++jD1EY/sJPyu62Pb7OFlildDl8u
LT18tmyLYXdKcBPUyZMaxrU1oW1bCbPEME9f7da5mBnJoDIzW/Td/YQ1mK4swiKpo577CMdcDTbD
jKuVoJb9lLHL8EjkxzmlyYsPLrDDS25TgOeDraa5i/HMqCW32PxA47UkrZ1aDAgaPAJs3k52r499
uYt5SlF6Enhkr3clmyzYcXfg9vbFrDun2hIcxYhocYEeSws/oINOGurvekLsL5ucBuu42hn1QNWB
w/0aGScG3A09zb4Yffgu9HIMSPRXKxemeBxa1sWWt3poODA2DIbYYhHxC0FHSkcKxQB94HQ4NTA9
5KyfA/Dc8W4o8d+2qbYmFpXt6KpiA4Wpbqs4B6wAK4+0GHD+XzmlsmiVC6edLysm5mwmVFWyrW8Q
7nryAuwoG3ysqVwTmYnXoa3ye5rfJWPBSO7LH6k/1+HHxGl/KYhJB1UMiZYDSrYdGNBP9eDSdTv2
xlsxX5Pauzi1K75X9q+MysOKtdtw7ebiCQeI8SVfzADpArrxq3KbYuSlDMwaUPTKfVGNh6EoBdVf
OMYHvcGpSRUksnzXn7rvIMerrUZZ52YAbU0zzK9FlHdvM5Ugq6a5TtxBz8rTCF8CoVu3GZqcBQ4D
ETy90cI+bKWlZ+cugfHQW6m2Q5y9cVrJvpYGqiF8vvVIo/mLaGGgkQ+mXtg+NFR27erQ8NdjVNnU
+2khF1XxI5e1c0VB34uq5fFFKdk2qWDTSd+/J2/aHC3QjwFtk8h59pReKxFDwfBc7NnEhtj8CWzk
fJmkAHIbH7QhlfRW0N44hWJa1SqX58GO8ajHLZ8wbBkNC1FvpKTCyAz7PCpuORjGx21W+92FOptr
DIZ155lS4n9W6SlR0lyZKR8x9irdBw5IkeX1ux0bXLoJCbu+LKedKTzrYDUtN3z8N9hnXkFRFScd
SPGpy6z20GbWnVS+OI3AZaAFVYTtqCC+0j8q9jli2mXK52pTXuJWjw5pSbxe2gLDr4T1PS5lkmoH
y2qVt3JaI/5Ul6jAZE3VlKLa84MTKLW1U7MOsetvPJSXDNQGgONEfa3tb6befWilynl0jhVtHgp9
WTde8NB7wdTq80maBhbRpZl0MmtvmzccmGY7mrdWMidAocxdbQJqKOL2gV6hN7pFPJIPorsR4Use
Q7dYQ8T7mMY0f00NKn0Tt/5amSIDb2pGF6toKP3S+vZYQKdaBpznMvPTc6aK7MzB/pnIIWbUpQKK
FvkhqFlFnhOtdPeRSuk7Jn2NA1d3oHJ6pBexSZuaFTgJJYuY78gmpgnP45xiTaxUlAQ7+QdHJnMb
EiiE9z4P8I2yBOds7V8+v9A66l80y+E6lGu8RPUJQul0ZOm66rT3AZLlA9K2+1gLiDVjGLAyyfda
Z+sPbndnS2IJtS7afeY/WS1bWGo7i+uIZ4dVfI/wILXT5Ne3FnX4YJk9lApNJ3ZMIxpm/+ESCmo3
O8WevGyktx1tW/BHxZz6lm29spvmwM73lX1ktY8iwIksonCQSHUHCtQ7iEy8aFE1nnt/kWNCedVA
QIqua6nCGV5g4reAEKgr08HjkdxoMjZ4Q8GGftX17NDzNGsxF0x0dkUEcb2lxbqW3H1ALBPmc44+
Vu26afKvuXCCQiiArGLillFn6lKm2fu0RIQcaW9qWhOuOoDdgBKmDMYAqUMzH40ga8v+riIUIgnS
r0HPl2td5d7VXIh/2HkurVOtXYzyrI+xULYo5Kg3VbgmuV8dfLMvablid0kI2Nq7fa3taXq5YD2O
Tn5ZQd9qKZ7Fpl2se7cJPHVmJo6fZeq+Y8ppVnjhX9KKgAhytoGzMh7uSzXeZ1o6UES2yqzYu0tV
X91Tw8F6yvdmloNpda/NiUJybd31BG43cbuXwpvjO6PrXvGCcbSz6X2c6NBcDar5yu692PIz0lbA
LupNSTnUNSuLx34KkduhRB10g2bUkG3odXag2dTjh0o6+V3Y/SkFV3Gwh7GDE1ZffbaWPFAIExs2
mkQzOlca5i4ggJyNGmIP7bIQG3r3IFogbR/qpT0hMyhUCz1jz9Nm77JeOH5+KWfMYKxh3B0qO1t9
Ue4wzBvrmVUAoLNJ7BX9NWObFJw/EPUM9wsoqPjae9YH9Yo8D/38NQfzfulz+2javYXnSz+2HSY2
6hg87gRVw250EjutJoVUgAlbx0MCCqcUb6Y0QZTAzVqLGl+kbs9PbgsPcgi7Dxd366qoomJv0EnM
kZZG2kbw84eyhPjYzXeuRctEBlWDgQNynHYo5v7FC5tw5cc6VkcS8KvR5rw4du4XpfQrgnW3UVb7
VYJPIQZGEMGJ/O8uZVzEAtKVwn43jg9povMU5nJYU83QB5h0t4uE5K+pRjCCuK5fqjJxeJEa3VYQ
p3HgwhyW1zI1U6AkrLpHz/kOXotQXdW9hKZ+55Ql8dPGDyZbvrhad6d53sCSSYPtlhqnEpknaeRz
rPQ7v5G8HXPPt7bo/EqfNzNlCamfpQ8O7jXD7J40dMGVUBP5KvzFGAEUEACZkWaBORGq5gXrGlmt
yseA2iBwxNlNoETuwGthrFw7Zhc+Itx1t9wRx7n237syep3jCYaZ2k+V/Q3d4lE1XMVcohZe4Fxf
mxptL6XDe99N5t3nC7R93tzKE/6qtu84CXyXZfJiRdHZhAkaDtM6Mvy3IebGaYzm/Cjz8LWwsRSw
qmX/BFUJJs9q+Un6JasWnE0wvMr6aBv+knG9q3lqKE/woK2htRNUcLZEi8SlhbscpFnobl2ry1de
nz2mLp8onYDMpEv/HpXvOIvexVzWoAPNkoDEyLNL0bj4+YMktshflSVbam7ADTTO1Vh8JjRUJTt7
qPIr6shaCNtBc6WLd3TwivsaHjl4gKu2b7ewmA00gK8NuYk99r41sXRoS3L4oQyFJ6h45pI6lkmy
ZSLk0NclTNX0OqxJIGarsJiW+YqTTcwbkBX+97jGIxrbNIjY7GTWdQOOwIZMS5GgEbC6bTY+cymO
qsTbyCaDJS0febXjfpizfTr58/2kLHDLTXVoGv2AuZTmMZjMARL1tDHCsLsihTvsa+Fi4FTWzljB
7YDeV77PfoQ12Mc+Qj7VwWXzOiecCY3IuaU1/Txe9gCrGrNLTg1NFgrFOWNSF4Lb00aHFE4GIy3O
pmqLM3B9urYTgQfdcPJzZgsVeJJ3pkn5pNSji0ckrOQpqrDoQObc8ryZ1xofmQCogs+hiSu9B8uD
W7PnoA85Vbpib9mFdSwWG15SsDLhZlXKGEywl1GiO2RoJUXWBUnX37tF4tPaQwAOi5VEbI5jYGoE
m8CFBGWF2JxHGINlFaa3zy+TV2W3rp/ekqIL17ozvPd1jdt5pEShyjt5HVj4H+3Mwi0iPVRMjwVS
2Hg7z3gocz87lywXz+7QPPmm4x1InQ3Hlg9krqcvVUdIZ5Q0M3C/GdYTe8UyHdJ7W/8R65B96oad
IPFYDLf2BJRtfoFj1l+itt45ujHfCuoTMQtv9fsYEsm68Ptoo8/hElQEGgUSX6xzTvXAQmw9DeKK
MJr16fNUzQ6I+Yuoh3GXhYy6fSzZvhUCKqcFvDzqZoYuI8G+7ownTEVJQP4V3h/QoQvHECxxetOs
tMJ47gYR3fBft5jZEJms0r+LxxAgiRED05bcZYqyWAura0+hkFwKkbxa4dysswEZhUi1SRCytk5x
rnV7q6d2k0M+QdV9NzbRuzkydnldgvE5TzTaRwzIXp77axniDk6FfO6Z1s9z4yYb8lBU3VT0V7Fo
AtMwaPWBBRpOpo43LzNKEF6ex6ZUzItQqZkHniZHaND4feNuazoac4Xw77nnqlMyQ0YdtELtUx5z
BhXi+FLia17ZPFMjT/BQpR/Sb4YtRskOO9vcXIewrLGqRICtxXwfZp51HwHpOY1dBjt1avSNNkX+
no76PJjbKb86/nzo2KEHVpp12iptZX/mQjzbg0Vb+pw2hyWpS6UXwoPnJv1a4KPfoaC32zTGkm/M
oJsqyo73IUfwFedXABANMKvByLrjFGH2IWIFm8abp+2EkL1pUFSKTvVbfRqnPWIuJg0Kh6bYgZ0p
sZmUJq42HNeUGHsJVE+M8iZ5u6AdsELQ+10dP//Jaz3/UMP4wZuN/Znpji8lmEc8r5hWiw9mZ4kr
xlKQTvTmysaQZIutA9gsJPR4EOAeq6ijFZIWN6I9tE73OI0cSmrqNWgOL/pz1+svGf6FVWoU0caS
qt7MGgtYIys8sPwv8CjkOsuUtsn7sTjY7ZhvWCxhaiN2eGfw7it90s5ETbp1OFEnLMIfAEm7bZXW
A7qZWutThTcEBXoJQHeH3FffeuaJhnKoM93lRUClTbuNdTGui8L4PmbqK0B16GXYLGHuAGOy05sP
6WrlKivaxFToXFJC7xzTaABLZMYi3SBEEgJQ9ew5ucx3o1PYT0aKkX9KynozjfpdmvmcixJiR77H
D41yyS4bLh7oy03f1PWeMhWfkUR2J+JsX7j0B4Izp275UrWWdvz8JSmTC+ec6OjQCIIXAq95lnbY
V8MBUN7iDPS6tALuOwjz+BkB+28Lwv0FIPE/qW7Qharyt2m5j+Zb/lNU7vM/+T0qJwBDmMzFLIj4
NFIr+KeoHPc9j4gYhinLtsQfjGnD/EXoniF8W1jeUhcBweL3qJz3i0nql6icYQrDF+Z/rWoQbsXC
YPwDMiJs4cOmMBzdJJjnwjfl9f05quZT7zxmGfl7K+w2MVyTs/VaWGN4KegkDkIDQmUiQ+1SQauG
Q8bUkBnsPUaAA5uhe5pjrv4kfoL0UyE0au3ao6MK2zmDY1MC1gkXbSfE4bGXrvWKSxE7QzUdvQQV
eWwL42hBhrRimQDsszmyz5ME9FMeTb09aSPKJIJ2lLEx0CcA2CTenZ2m2F6qorsHvGffUME2HgY4
35bzJrV57nsRT0AHKutYYp6I7OGuqzEVEh+RgjtHoodYMGbtVKf5hltndcabGQX2eHHnxKbdrst5
hsjk2fU2mF/6JxWpH1Ms9Ju11cDA92JuXxu4WUFr+Tez4s4mYyd7SmvmkTjJz7McIRVntbcvdc6E
eOpmRjv/gU23s8VLZu8ov8GZXdTxQ6tZ+a6M5D1ak8neZomad1l9P1vNCwXKbNnnaelt0vaf++0K
njR43mqdxTQ3+4D/yP1k9X7AGMUCYSz3g1HjeUB2WJEZtLYZS4ijSSTs06er2fpxoi8xtJvXuKEl
QUcmH2vsVDQ1kDBi+NjSpMGtNJK4tL1wq2VIrtKz+6vFugSsLD2HApPuWMfZGwLhNo9y84TAHW8H
H++ST30N9zl55kQVfylMQhiQBKzrkJvWc4+pyyej9mVSTkNwDG1jJgvu67RhMU5uSl/XzkTC6acz
7WfYZ4vSa+ImmDDt+LSzqEQ7OUZMVzdF15Qkj6fUttlMU8CkA1q9GlRX7k2/cTH05f06770XHevC
jV2UffEiPUN4Gy6FnpYbW+Rs6t2xxtSXvC1tNUA7iofICp+1Np626L23Sbc32YM9jeUbHYdYiT3S
YqRvmD8oQPPoXsQoLS5OI919p+ePU0lz9MRyEBXFVkSvkkNloUUT4QdqG3/PSKYEdEECwZoyjUYv
Y9fDMv0tG2A53oXsfbMfZDJj27UVcjOXhtbT/q3xHVKtl24ubNco3xzG9qE1oSsQyzpPpmUF7Pc2
VWVFr/bAMkLV7QZ/bUO6y2l2Y15lV03mbxS+E5WhbojFrbqrUjxhWcLk30p++kauBrB1DtHS2Vtq
/sYrVUXqENfho1eH8qaLOlp3VYwjMvPf6TqqvioSDE4+5cTKocfTmgySAHAfOY3c/BAGrGCYcCRY
dO0I1hZXR5m72w50Krkgju6h494lTClXC5Pto5G3gMIUqSaJI86dxIn8D85Gj8E6algDltjLD5SI
GafKBpHR5F21MUoT50qTlUeo5thoEv58Ei4HcjTW2SzKadu3Xz0w4rep4lxBEgJPg+ooNxRCRxRC
XBpBhyNOPkkvXbo+Y/tE1TjDylBOQWyAaEYCYrfkcpSpXCzdDCQXYXTcg7gIaSkh5zJN/nM5D+02
R7BS8zjceySLVwWNyIcYs2ErIhQRTr87vVZqa6fqAedmMMK9PEQddkELHv+Klq7p2GUZ5aZVfK+7
UUrZOwYQU1zC0LtNUusOLSzWAbT6VeNwfMvs9JudUqyu9T5NziXdNNiTyqA23WIl9TnbRIqsFPsH
tc7NKFxbhqACshkuCQanfRa23zmB+usBVXc1O6V2agyJQUqkxP6S4XFMWGrVNr5Kh+SXXnS3Lkz2
bY6TMjOF2joAAe57bVmvlSZUfh+iax7VOy8fH/GgTWzEJx4WnaSgJXdoc8cEex8uxtw8O1PZgr/c
Xu7tEY8UlZYwcrWpXmQUIh3URd3Q1SIMhxMwalEWJwgCNFVBN+EUhx+9yKttZ/TjJnPSL2XVP3EK
JYkUQ773saG2pbCfwox1lZnGKlBhqK547zZnMoXaBVjDu9FP813bZA9egu7EwmJLpZB51lhjT6XG
4pOM0zYblj9hsMcd/08d5TWdgBQrsJPI3Dt8allA2fcXt66sN2dU5zAlCmVkvXGmbw7KURXXT12L
GmlE2loZyRLSc6m+BdqxpDxLrA44TamqOcg63EL1H1dj6R50awhvYVIEs9Dz58TnYfTrMPGPKS06
FC9O2a3IXGZtAreqkNw4e864EnPG0fB8xtZ0CfRFwynEuipSqw+ctt5z+NZwVF8o4TZ0FwvZCBqp
ygTVJJQu+VKjp5bk7LVLsAUzyUDg8ZtwNyVts2ERFEVE3CiRxcA72pfQU3tjkWhZFymMrPhMDVU4
a2A33OeGfj/0Vn2hLEtI32DtbOw1nkfnGj8wK1+Th1XMGzFKi+0/O+kAcSaNcuPd+CLBWAeeHnWP
UVrf23y3B8Zkd9Wg/93KiuR111463pnLxHkdusX3ZDnA98tRvlgO9e1yvB845xec98Vy8KdXq14Z
yzCgmArqZTxwl0GhZmLQmBziZYSYl2HCZKrolvGCXt0YXgYjR7EMH/kyhpTLQGKLF55s3llfRpV0
gPCiwfbbMGESts4UQRqPTG4qwaFbrdioZfDBRWcvg5AuixqnjE8/Usr0pJiX0mVwGpYRSuXYkCfq
+VZpnX4wgkdH2ozEPl2GL+tzDuPB3Iazf2DyLI/J8uXzn3od4m/KJKctI51chrtqGfPcZeBTy+jX
LUOgYBpkVYuncBkQWyZFtYyM5jI8mssYibRBJaYm2mO/zJeqiz2ck1h8xz4sWUYDDRymeYT1yIAK
7KrZ+cvQWizjq1wGWczzzcFZhluNKTdbxl37c/LtlyGYZAscTsZi5Mk8iBSjcrwMzfRHa6t4GaS1
ZaQema2zZcgel3F7WAZvaxnBp2UYF0zl5jKeF8ug3i8jO/P5KmOGpzBP7ROHEr45qedT6Wv3LLec
Q4t3STZpGxA8O0YjsgCtKAgEi1SQL6LBuMgHbDNIk4PPPchp6FBAkRnkIjjoi/QwLCIEvWfPM26K
oxvbv2qKHSDx2nDrf4oXi4zRL4KGj7KRonCkWvXVF0W/V62yTv4igxDWoQlzkUbCRSTRUEu8RTYp
0U+KRUjRF0nFyCr9PJcadG3klmwRXvpFgolK47lcRBkYQ+bGXYSaeZFsoHXBPl9kHI4oyapZpB0w
oKQecv8utMz8WXeIf3ifUhCakClIpc1WfjLMlMPyIhwVnxpSvMhJ+iIsGYvEVC5ik1dodI/5GY3e
VgIyTajh7Lfur5o0CJ/EqjiVles8ziQ7eUMDyY3gSjdwfw2n4k7XnYxEOuXbHOX8e2tgecIO0Drl
94h05lM7Fv5TJd1TZpb5FZN5oFoT3bRzedw/+FX7I47r/hbrHvxTiABOau3Czq1OhY+nngosucqA
3ZwI+hVPGB4TYkpy2vid6PZUMyvuzaZ+08pmG9nSKVkA0ohq8rxZcBfhw2zVzT2AztUgp/Dh87fy
jMIOPpju5vOXEZ9U9OjR3RqKPhw99am5MdnbWXNEJbLSD7HfECjC300ExG8gTDvUPsv8e9lld0u4
ee2CUjnUM46O3iu1Y9QCFYtsizsA3J1nDfQXkC3EfTMbqjsKzWQ6a5uYOM3BGKAtG9LjFZjx3p2h
o/Fs5rQ1pZBEGsfDQtEbz8KZ4cHGyP/sASVpTfeNLP6jlZtvbRFSQbH8FUwkZ6w/xVrTplMyeuZx
HgW/Heus3O3xXLdTsxmLetNIfW1Vzr7Odtj9Xrvc+tHYEc6wXn+VfrmFTAbo76XCExVHR2t8M3T5
mNUIehbuES9+HOJmXYPgC/Gox0ZkAFNqj/nMH1+5PFrTxvqhNahlcHKNqoNaCAYv9INiig+pIzkS
wFUIJIL5SNHDQKUenx240qjxzQPHDvkg2xKgb8Fx7Y/f0xhIW23uWWZQruY18a+RKT9YvL36hX5g
0Uqgj1ZlY4l5dXH25CjuAmlHBCayvKcIwiCh3Pg69NQU53lx5Akhn+3YDx90KXnXDfmcVPy1+Ai4
3RO44m6+Zq3CviCGbzJ9qD7iKGDwOI4nCRvLT4qHnOgoebLiefz8lx7LRyfJrJWd4E4zYlMFto6P
shv74QWehulRwsPu7pI2XPuzV4Ur25M0rg4E1KaoRttbjuVGjMZe1+YpV11+hwCfBGWjRYtBMr/T
NYwM8+e+G77cVRbsV1tZu7ui640r2wzjOhma3KP35quoB3PGd8wark1xQKFr8xQmzox37xDbYO/8
zjKe+gU0ndBVePz85ViQW9ISJ+e+x79lRG8OXgSr//OXSHrp1W3lCzTg8FHZaFuNebON5OtUcI3m
TbRuPdgQikMYBLrm8fNL7fGTaAZ9pM6P3+P+VxxdrOGrpY08MFh17frJTO+oo+QpVj+EU5TeAdyc
qUscnhPak+60CQ2i6Yx247rFzvZCqqZC/XvpGTWB+/ktMsN7hPfxGCLT3bq8Tm4MP6cmBntJZZMk
QxcftSJ1Lzzkvzhdau/p5XoxcHZunc44JlwbjON+YIjUW7Nr7mHXudbdqIaN92pXxBIbFmnE+eyj
vRzaFToojRKC2FHL/zllyN5K7lYXj9jACfWUY//gnn/7ghNhRdrB2eD4l2c/Nsp9OZKPkfz8RvSC
rb38Pjnlbp977tVjLLp8fonjGfilm5zZcPlHaWJm1aJZh5Mmv87ZbB+UBSPXQvXgfp3S7xLhO9bR
HDu9dM5DkvzorDh9+vwifTxHOg2g2LjTHYaC5kmTLOUcabApXn4JzS3f1jMBzzHXKLtwRoALfjIe
2doLcHc4pzuH6GYWWze3MK2nzy91UA7g+xwQw8eamM1TkkfFstZyA0dnGQ4KsduhRmA0GKL5RhlF
eMSVfJuckXCeN7z6fE8PlEhfQFNPQTRaESoDCcA26zamYI1cjBaD/Yrjp7pGXRRuouK+xLhyigdD
3BlEPXBhl/P3CTd+QSr6xewRYsQykUXcbQ1fdY/5En7xnNz9MSV8+qaq+eIQP6OWg44zijrOqErZ
RasAEDCYlghD5q4PLUo9p+ljcHo2MgjDWutHfLrmjgMQ8LaMFeWR7GG/rapZPDEEAF7rw+TDpJIg
d+z5PLV1u3Zmoi95ayAJsU3e+QUnQeE2NmAk7vezK29wUa6+A6EFIS0/d6VDiRWdlwPOj4a6Vjod
lkm0ZrtYxMa3UYNJPsPFsab4tas0i1uHo04Gj/lrjmF5PdRjtLMm6e1iuES4UbIb4Po+8J04C7Sq
GK5aPPrrf2MxLbJMbzHeSwP9xo5+ROm81yjWhk4Hj+/fnJrKob7u5Qbjxo/YF+dcQtB3YBXhUexo
KpIDQIkFRtNZb/+rS4Ox69STqj/+/f9+ey+Sxd3eNVyFf+GxCR9K2t9Q3M7fsjb+9j5+fNT/wX/3
uzht/SKY8mC5GewGEaH/EKeNX4TlAnL7XWV2/sRxM3+xdVuA6TVtAs7gzf4sTrsG2rSPNeS31sTP
lsnoo/q9ZYkKyf+8kfNfMG42IQ3+Cl4ECrWv/4RxS3rHmFKovtR9UiGTiKQFm4GBzp4FoxAOE2qC
tWMi2zRwiGetyW7PeFgwnsvCBjskMCrMdTWvY1TnMw0k+SGzfU68DcRMHG9rHzYEjlDqQ/70Rv//
9EW5tmsLQUDcQ7zwENb/qqkXYRVz3K41UpeUgET5fTV+a8lLYPcSrxok3AAzsrdBHSbwC30noP6B
UjGFmgurTJ4IER1Cw45PQgAeAAJ1pNtN3hpVL3v9fhdKj6NZzao+Y4Ki1zzrCaFuI0nvGCav/o0k
PIJjwEHdeRaeKDed5Vw0bcF01l3H4c2lZylqkrPT39J5VF+TUrcDt3PvO4A+jKpadP779+Rf6mR5
TzhaQMXTLR6abET++p7Aiy3rSkDFzGsIUEQm4/MwApc0oNfT4XGwTe0IDCd5VoxJtwWVRuF80Pl9
IIkbsbrW/cfIDt84kenXOa50UJJ4eUY//dJjqTgO41hunQGAg80dkLtVDWXqC3R+vDNJ/mInvToh
je7//tv6V9ag7XqsaUi2uJ7pCmdBcv+J9DcIn5izM8Yks57qkZBVrNx+PUIPOMxOl5/IKWCm1cUJ
4Gl9bnpOdJUiLP8PL+OvqHiAg7ZYkOSW4MNGd4z+Eyre8dxs7HTqZ4lx/bCqiovGLz5nn6c52U60
Sbxk0+gcYlOCMgifhhh/X9vnlyrnmfv3L8b6+cUI8Ifk0ChUhZUnANf/9T0RqLpzOto+F15/MZvS
eh4rmjg9OBNuYl0mHysC/VeHjj3Juum19jS8z1Mb3ojmjahUCiHZQ7CbLJuEXDXKHWPVyNrZD5lg
9Zc4bsaDY4m3Was0yH5E620v3htjHl9ooGpvudIpR7RWTZJaz44aETUiIhfplP0GzP9P71H/0bfq
Y1XyPd8x+Z/4qeFMaTKBSI4nLG4iWg7juLv1C5ZlBF7V1HZKWvR7DUNwl7vmdxtf32hd4XOUGL7z
o6p1/wxOBXRYadToEBlqT9O1a0nL8tpiOfyQ2Yqi0V7zgoigFqtg4jxQXNIDuysBvQ2nd9boRxlz
5xNFQdsKIRscMKtQ6P9Ug2f+3NsgXKG7XL06vHphW581eX/+rDcEGKMCN1ldZNkZdahhrcIZpm3E
g600xQ253eLHehrCe3Twr2YIC13XCiswujmBjeyJrZsX74WAeuwghgSOOxSrhnOq2dDH/fcfQ2Oh
3v9ls+kKQzi2xfMIvD5+xr9+DItkZm6OclpLeq5PbKbGubszakKrM2u2Y1QO3s6tuuLKOh76oAUa
P4uHc287oJl43NxZY+pgUdY4XHYdK7Z9PyT99h9e5c9POd5UHhOWsJYlMHvYn55yPUpTbFqYg1wi
Q+tK2t/F7EiOxr17G9N011riqDfVOcxrcCANn2zaTIv/+iUrPIBipi5cntym+9OrYC+IKJ9GMP61
zjspGgHXbU251mR5apOkHbUuRHfZpzRLP01K3FmFOAZZNyhT6S81YDsHDGdIPuwL3LFXdr7SRIk2
tfYbYEXG49Gvg4ZA4VegAYeaC31npJ511MJ8XcDaZnwycrBAz8Sc5BuwLDyS4ThvfKHl//B4NpbH
708fDM+ljeHzmKI7P6+8O1rcsrxxfdqn6Gq05m6X9+iH1CGR6i5mCk5TYRyH7tGQlf5AN0G771Rk
bOqCfvqKaIG5RIb+/nNg/suLYnNN1ygV1KZlAh9fPs1/urhGI6l8EZNDJs5L8Hfzed9stOIyG9MQ
pFhvWRrKcEO0334AAvRY6+km1s5NNYQnHSwOwC3E37xtgZ8M1msZtYe5I+BgiunMnRYe3FCQMuiG
HtFL/sPLN8yf31MP4C5PwuX+QPP1zx/jsCytFqdRvOH2JwObRe6J4vNA+STl0cFD8C6a2nRSxwNm
etM+7ujDoX4SNKA2b/7hvfyXa4p7B8OiLijq0HlILA+oP72XjU09jyJuSremToGS/q6icjxTVrV3
/HA8+eTLb0VqunvyNCThGGlo4Cops7ZbNo3YbV4MjLP7RI+XvSBw9rQk8o/n086MZE+GIt1wo/zt
Lfxfh80/TTIMMn/Lo758e4/Vt/9z13x7/2jjvwwzv/2nvw0znvmL50D5YKIxFzF7OXb8AaU2LJ2j
kYcR5LO15Xcmten+4nFCgT3g0DzHCeoPo41p/MLN0GQPA+WThxGlKj8NL383zDhUwfx0hfBRcvHI
mFwnwtY5Hv31Q5kYmj8hx7Rbl/3OUYVNtMnLKVvblRs/iAU5ANYwy+JT4dS0EznjvYvD4Bib63h2
QSeHhBmHWt8Jx1RH360RO0vrKjKsgzz/AvYX9rrrBfgZVdJ/VOT1NurYvRmq109jk8MrQqjcEims
iWH2PtE0O1+XHY2VBjWTm3FZ7YiWDL5IxB3xYoB4Vf/d91ztgSwAppyXPP8yozI8ZATaAOjltFLO
ZbWB1OmcSafn59gxM+6O+RP+4kNI2yWxSHLHaGb23kIJx8RSITri7Scf6mBkjlsOB3UMxi30TPrJ
AHh5RrONYUl9dX7oPlsAL+7T10viDeWbrxUnaaPPJchae9vI160wX8J437YTZhtH/DDnb5lmUwHl
+iPlfPs2nODETW26Mg6Ra+mnvs2/lVjxVwom+NxW7G6phOsrO+CR9iLq6SLtBOVmYm3Vu6S/iaqN
CUgRZb5Q5xEgtu51n2hgVJqEtK3o/xF1HstxI1kU/SJEAImE2xZQ3tOLGwQpivAeCff1c6o3MwvF
dEeHJFYBmc/ce+6t6k8VQ6ddVi2sHUb90CLJXC0hY37Cn5syPUWkIPppOA4+iOPSD6MC4fLZ6lrj
aXqsQkn2VcRIsfNltvzWNULfSNgvhKIh8zdUFMgpzvYFDyrBqW1zIJ70EndeGOTOqG8Z68S0OOoW
J6SmO3F0wwqCiUFmv9NEVnSpQhqBcq6CpcasbWbVJkvaD7OoP+Bo4R+oHljSbyBPf+KxjsiqgBTc
zZShtN/y/AC5oy2swfUsuxpJyTcfyxVqgnw1euK4ZgLVkwwsiqmqoxYBJsv7mTTuXCaXQhMQpvsI
hubjIRTO8l7C8zuWaU3IoF2ir5zqQ9k77yYg92e7ARHoxnenGp2jRhTXfrLZuKgkLK9DjoYeaNiq
cMooqGLTwXHPLrsrn/EUmAdZl2CCqfLTx9ITUKN7iRqjwEHUHxA/GMdZKIi1RNfjjpvXjQQvSl0z
X7JBPVdwMjajafwBzxzfIoz1bSg89Al2vk68RvijYboX7HXveuDpbnaYsesSI+l4Pjc5eJDB3k3A
JF9nxzlVD/CKhWL24i4OeqLEPGmSzWc6FCbcJoBeLVmRaFrJPBRl2F5ra7gR0uujFq5PmiL/HAd/
q2uC1e+idjZG78b2inNfGg5hD0AdrTl5Vi60CkYk28Yx9Y2ZLcYZcYTvJplxbZJ+15bTF6SUcGdN
g07HD2NZ8pFirkH+L9psb5j1FpTeguBNG9dE+YyriattTf7wzjRKyEtixgMqJ4BFqBSDtpXAyIfI
O7pEqvtVUo+BzXuOMOzUQkn0ndSgA2f1f0FPzoa7bjaM5cct0asZlI+s3GP/Hy6WQ7Tz6FTHbhmS
Hcoa4Q9SJejS8jUfcbcfwDTutGLYIFExbjZYDlzOphb0OZoWGfUwdk2j2sVG5tsIR5gllOdsUX8b
ZiF70ufx7XXtu6DJNJ3xysNQltlJz5tdxuF8yJrvXIANqVOgORMJd0kodoptmQ8KOAQID41G4swC
kX3I961d2qeFFSCvhXezSCtala3VnswSHBTriSsf6UlW+HHiRzJO9UBwJyGeeuIvK/dx7Ch7F7sP
FG7b0iBicyah7h6G0PMlrho3t4moEfeB2wCdjz/QKS8xBFjHic/Gw8OPjPrbiCOmCQTQhgkiTDPh
JvBQg+3SMRFPFavptjLFKdPTiULRcba1l8Znx8t82TmfMO3lbXRM8xbnaKxMOLWw0cydY45PLjzN
sw5dLWDsM2MBmZ2LRylc17N1xczHsWUEMpMGptRGHP/7f//90tVsU1e52/1CwIQng2W4r9v0Sj47
Ui3TPbd2lvjMHce3sHkix8DbRhb5SGbes1QZ0rOIYu+ZiEGfgOuHFO+9AQiy7rHKwIrVWDbFCAjU
49YymE+BC7ARU2PBPbGI9LFGLf5Up/2lInvKc5J9msT6ptDRJcxhNG4KxKyHiCg2OEnzCXsLQFmz
6AJMdAljBaJEgapfzElQZlf/kqWTm2rI+FMSIAhpu20lJK+USJgNdE5u3Bz+bkY+ELsrDk/OZnJk
DhXlCPeAS7Ot6/sJ99WaNc0ziyxABu5+7qO9U8pjzz7P11wPRBWEp6fOwNU6vPAKabhMyWruHwr5
msW/15QWkKgcUoSg55zhoySJwykSEQ8Pey0M4wDj6LiJZ3GKou5Dq9gfeqhniEl612biDY3qAjQm
2uGWulYMCk0x2X5jZd8SSLGfpmQmh/PfnBmqjnQIOMg7arNXPfrq5k1hSAhQ85V1GObdwrgo9iDm
Yq50+gn2HdkNJzJBL5qN3KCDEyGn3yFOVjYpEPRq9YfFchtfLOzXtJySbV/L2o/SqVmZcYK9Ul61
gbQonj20P5LAJyZzHqUcMKkpXM1W80Em3INVQs4LxACc8qe6zc6RRuhCrB+H0fkSFZEOZUKj2JWk
G4vaOnDoYczqvYQvoQq3mNW+cXXNmxCpAg/WQwDpOm3glBaRVToQyhq9wGRvONGbVbPYMLhc50bM
lI7hfol8rnKU9Y6XbwDaPGByxdMiy9gnuPeiGzXACzrBVZ+xzutb8ZKYFmrbErhsN1jfjhV7m4RQ
OK01yMWV2ylDQDTh8lnrxc8kwxfUijMMwpldf2IdXbO6mDUkDVKsyjU2aySOpNH6evRQZkEZqKK8
YbWbRgRYmxFbOB7foiVxI9L/9LApV0QCzYvUL1UMu6JmlAcwdoXUeHhIG3XvpVzMz2RsgBqIx9kf
PksxkX0UYdJ2lXef4uZZxi+hRZ1IvMgbi2z44Ia6YV7Yx10IGbdYfE/i5lWyRqeH7GQL+Ps9zpND
NhY9oRDeam7EU2iPydqMp3eIBTXzLBDCHuAFbIbjLk5vqpiwvoxteJamC2AFCFMrXsUy52feVSyQ
LokReqSf51oQGuIsL0MxToS92riEnV0pAtb7pLYSvOzMpg+3A4IzkW+d1Z+0utiR/v4g1TpBxju8
ikvjCEOTcaMn/UUHr7Hwwq4GjqwaYzYx8oDdxbhSRYdIYYhaDClgtIvSV0BLy5wxllu+jd/o9HhG
+y5eG1Z2bPLl2zTFh4v8YYwb2N7ix4OpzV8SVmWK6uvxgVR9Px064wuapr3VqS/L3IKnExofpkQd
ZZfhsxX3P66Boy8qyrekly/6eOPv/1OQZJA3AlF65tkbzQAkjmnSx7MrkHH+zinD8FqHTZuUOQB9
RbZVqLLD4NmTb0Mm8FMZb7yocVd2FWgxwpS8f7eyKd0uU/oUGTOgeqKgJrb6jYdIX0uqG7qtE1pl
JA+j8LYakXpU7AZ8eNN8S638Kt0efkXbX6fMJkBKso+AdBeTAImxKH6nQrovGt91/eUU7hE5ZU5B
yfTSG6ifCqZ7tWNRvNEkQLAG1fpBxAl7y8K+wzr/47TEY6eMyNaaUV5snsraJd5YJ9t+Kx+uVsch
viv/C6lyWYW1+MTiuGezEh6yHL65pOAwmFZi6wPy1TEzauPWO2nD9Eh+tCBpQjHd6t4HirDwbKJ6
C1nY72fmsYmFaGtA020rJJFZmf2bEDRv8+ojHkKXaOTxWCU5i5MCtXajzx0WVELkbC5ZXrr5fTb5
pOaHpLBQTGIN6zfTsQ2TfDsHgCOf0mJI15bT6RAwGvTxQxv0mU8KA/U/auSV91F7AJEikBt7hRRj
58YgeMvMRDo7pdBcPWPDQH/mg+z3mEgp4QoOhFy7gpcZ/Yw60cAhiUGyIrUlbc5jN4x30UfvHU5V
AEjpulmqvx2F07ZqqOF6NdyNGFmzFIjRQ1IBmMV827n+jLqeI4F49sD7tkav8i2m2kGQliU/Rf7K
BAcpreF9sPnjyZot6bPUfc6GoWD0O6WHdmyYqFLGuXAJVBSSUhMXZZCHqOEG+PnQ6789JIJVPg7n
WCsSH9QYV6xT+gvOhIDYr9z56mN78LtHVzWSLqfl5g18WI4cO381slIcPXNem1Xpbmq/plojXCiZ
Hjh3LAScTGsHvwS6sU+M7GdAwSzSohd80+EmdglrcJ2fkkHq6zThxU9naWL9nI+xU0w+mEOwj0qY
z2dLnwBh9uOrnLhzIhO+9zhNJ5Rd75ZdIdNP9GUFW+Ev+5gD8UvWO+6Jbuy1dV+zulMRy6cSCisA
WCXOJeRmOzR+MW3qW7ijgODomusePo45WzYyN6R18Aa3Ipy9jddFf+sFF60HbzuwemsIqsWKn5QE
yIrSx2MGjbIs69BbMWRbuN0IfKX1GgUva2ywAMyxy8xJ1WzR0AauGqYVcX8i8JB8bRZEDesmj2cg
hOk7yFEmssO0H2fgK02aY8qFRKqwSa94owFV8Jn00rX8dHq3RKqeS+NfUmxj3VyOWsPF1pWyexJa
4e0682os3W6OkAQVADf90DlzZbv7IdL2MdiaNZfNWtjDv6JOtR3bYy6oCgqc63ItjSYMElKO2FFZ
GDbqUoRc3dZPqYb0VNikRWoNL3bc7hYmJ60xTJu2UhWt/ahOhdS2RambOxl3eBjasWXrQ6/uZMvK
SL+BX4FSb9U/KRM7wJSzavoQaOjkdoGGEjB+sPHHkUl0I+p0NQT9yFHy32v2ePaHuAsmL6UEbqdm
A5hw3yjb8dmIW4FbY1Ih2D71o2n8ZavHNDuG8L8oc+Ml1W8E9BrHo/tFQQDKAueSP+VRiZqfyCWY
bcLD4d288ggkwE4cbbucpKOWG4rTt9QN3+OwX57ZfRvrLtb/sRv5tS2l+xoZw+sGNcVaj5hH866x
i8kdsadinvyhyYicx7XO5F7eSryhqYM6rHEQhDv2N8yfo5jTCt98sSXY1djgXX/FsrWcWzU+Sbsp
dhrhptG8nwcCWRB5BC4kHCMlFV6DOxJGszoQBgrSUIh6j/rdRhNrvaFyst5jbyBWTbyqysz/RBcV
igJ4vfPW2aO77UCMHfpcrPWhno9LKn/L0mF10EkD0E7+NrhtdiMX9OpUZH1ApKzWGEp/hStjzE5A
o8xhdA/FkN3tHNgsqIPJbbcJhOd15xbJmvBDrvhTDgny0JA/ex2x/Oom+5xxCG/N3DzrmUlgUdTu
Qk10q3KhO2gVTABzMGCzmxNyReo++GcmiVlavs0fTXzX89YKp5pfpxZtTmYG/RAuP4WKbmHoaFcn
dH91fYJ1nlFnpokbbuGiWThGRwJmoe/61H5Z/Jbq6k0vcfYX5uAFrBl+UqdNn5daPxv944dB2Lbt
GEIcpk69wtytLo4tk1Wie091ymKs7YE3zWa9Y6KwCQuuL6yBRBngPTjreotZQS8DLZF/q9FId7HW
bCP7oY+QDwamzewhYeeM6FWGfgcgYFc1nh6wYt/Yy8xB3U100hpsjenhqHZlBNimuXgaLW7hNtm9
HKy3HAFkUAvP2vJJXdRUTHdlQLxsUuc0WbNLyIFN0l0otlpH/IKx1GsgIOk5SfSTgy2IYBWsuqZ2
kclCtDTReLlHWKz51qGgONJleSt7gKueohs9NQlYLBMXQjcG6GSjuzazjyKO+jSnkB8XvG5SOi+4
xDQkZ1ohj7pnw0x1xQlD9Q7EqtiBWBHrijaAT72iaJyNAIlfwmbZJfBZYQNUVnNxDCKCh7Yzd0Zf
UP27eb0rSWbi5Hbt1VQ/Ik0F7NzW/FdMdbYaHVYWmZF+jlr7To306orEI0CIgsNGPEVN2LCVSWzC
jx+/aajqn2isrXXWTLOPiKA8uBbBm3LqcJM1FNOFR9EnVA7FTJXcWAwpMhztvfVFweubo21fhorF
Djm+pk/FUcX5vXOotvTiq0ICucnc+Wece0nh1/1FnwD/jvyG95ERX4hd7tIRBEwY8Av9Dpqjoj85
YebB0XY6pmgLohExeuAEaItU3UwXq8bCkJlUKJom26NhFk/e3H2aNfl+9cPlBfV2XH5UauAK0PcR
Voqw0F6yfvyI6n/pItcVVQAC/FM1Qcuryj9mIUnThrRmDObdpaG1He1FjLCGy2RngghLdAR9sLyL
FNOKh0UrNO/LZFOSpidD+yucPw+GJLX4BffLSR/s7TRopK1BdAJgTyGcE7vFxTQ28u4Oqbcit26d
lGInMtmtoph/w9X7m3vTkX3a35L6Dqa9vIMwTBjZNB+E337TcLku+rlp5Crop5lZrXSIlE0S5st+
nie/zsOJEwLoruWliBA0ZvgboxCAnuu+eFPypS5QSqaVw0ekKXHPWR+zFQUDA5Oe36nE/KgIE+fY
y37LSSt5vFA5c2mFhb0fjeyX4xxDt2nd3c7eyzLBAbOk39FUD1Szx6JNv+fKucQMxzkyvJ/GUps4
Tf51oQxC4gToppl5FWPyXTgFzb1J955B1Yi7TRSTkEfeefKFAhO10ZKh9W3O4Pc1x7gMRVK8TlJC
Bp+jq1WRWdXWNC3tQyWIDcC3AXRTKEW/skG9zzw20HQyfhC18vmO3Ucc8daExRfsNaA3fLSwDYi8
5MNCRn+Y4urmRvynxF64RKVF/NR1iCO05yRmdocmZte3fDDeUm2Ulz9Gli2Qh0lPj06iG2uXESdD
hJSIM90NDC2Onmg5tfsc1XDrkphxBkCYazFWHrhHjF8ljzK76NrYNxVVnGW1IR4ckn8qDmEjxbPo
2Zzmscqrk9bzi6yXLx5359A9xMZza4E25cPjdX/AW83kkABbCEwCp46V4QH7FXkVUCrHQQrfducO
sx40NZkjMsqwLxO/6VuNFz+PQGXWRUz4ozZWZ9smmy4rgFvgDsP9rFyAMYRbvw6qM/zRAXs+Z/lz
A1j2iGwyxYPm/IaUDBc8LDdTudiJ0uhfL1S4dcSDQafSYZ135J+0JaTC2nsmPmLZgpzfx0Par+VA
zJKa83nfzs6LW5o0UHHPa7Mw3mocm0GfPuhn/qyG0WvZ0IXlI2RfUW/Rp5HuG4+3Pq6wzgGyWke1
9svNf2H+QGwHWA7YEBnMnx5RREOQIPpolF2zG7FgWOqZZcfiHL2cBKd2MQkaSIyNB0jtWI6ger24
vqVCVIeWkfzQEGE4Jclnje/36pVWw7ekVjUY8YtbPvNRnCcAVbvWMvZjLpdNPv+qUUCi7xRRU2Ok
EMLFA0lc2jWv7OFkyM+WLB8/md0N2t1mTNXFHmVzR3cO5I4gTeitRETa+dlsNCLZwkc0X5EVPH8p
PXwT9+uGNqSB13rIcxYC1DNrJ0v5Np35WYxYdNrKluuUtddBQatz9dk5NXZ7g7YzM+NeWbKudg20
zTXqCRMJibg3sz3v8eHXR4/4Gp+K4FsX1j6rXyyPy7DVZ4+7VDvG8WTfRy1dI93DrJkWp6jrzNWD
XIZYxC8aMzqxbUJGbOsMU1IExeGkb7wi+WBkfqyjSAcJGn9ZLol4nmPska8L6gnS7T4IwSLNa+AI
0ZWzXlr1p0gYlNdMYRv3lucmUajdMG8GAtNGcNeJRh2SRtaube2r1RoGB1N1q7MXIJblKsq0FoWP
/IjLFiJSQdczMESbidgrFy0w0VizVA9fiVlUKwbAO2H3pCPxvw2NVZdVxOzFzGlqQz0UIpj0QzaX
C0dVqm+sLobHZCd8fYQrVfJddzVs+i01fFfkXxCWs8RYVu5EV4b0bdelN92ICpSTimAtPctpfbJm
DUUt2zqFafLUNNYaoQX9ph6DTpSfwkv47Qv9t7Gw7BZiARU6L+LN7ImQydSxzHpvl8pEBFHfQllk
0omX0Drm8PiZSI/+pNjH1TIE251MOGY8/LJmj8dFJ3fh6DH04nj5Q+yW/lKYxZtZsVoUJcGK9Uec
6vKYEasEVrg8YHF9TSdtBoPs7TH/i42uiCmKGDTtq3pcF6y1ryHD3bXsg2TIx5PsPnPvW7VOhXKU
rdyo1c+uuBv5fayWVQwDflcUoRZUVTExJmBsnoU15ku9/uY+atac0/S9RcWFXferrtJfpbKAyomO
NB1v03WccDk7NwotfWDUFLGMhZRgHHEASMCarNkYxPRP1uOkyi2miVVGj9XlrhEIDNkbvdWmA2ET
tU+R/gBDwkwumdHMZXvrZz74vLF0Vk3mnw5m9c5ySw9tWx3eekgOfuwSEDZOKU6uHJQEnpLVwBzg
lBjhVkfKtOvGkAjbxtvNAEeT3o2eKk3Bt6WowUMFNqocL8qR1RPt36o3xuSa082dAABvWzrHgzVp
X6ZXli+icP0xIbQcUhBGoza/Qhhm2xSDSG0FP5uCtyx0iRK1irmTqwRskUhNrPXEY8RmNm+SpAMF
UPMzDUDl0bM2FMt9V60nfKMYd7CxxCQTMbKcjHVLMfrIqCEZbxq2nd0/qIZecuUT58fepFOq/tk5
dmTzsSCaSvvWV6SODQj2fbuzpm25NI8SsjUOITjiVQ/Ydp0KKmi4UeyolDjJWwYO6IbQMr72pK7+
h0GNo+JmNyyZk9lmOf2bpIq7NaIVSMaQMMmc2nCxNOoyLObeqDDYmk3s1+Ygtlbf4KDNcT6XabVc
2TJF/IUEYEMQzk23AOtW6q7YA50JXHpjNC54gkZFVtOuds34K4LzFyTFSyOyaavsksWqCaMCY+M2
Snkr3EGGRJ5RpSTp8m6EMU8xaVOGeSmYgQZK1IIhKrxdWwIvbFPz1IKVBU3aI+2rxnrXcewvmvZB
F9x9UKt6q0Vdem6Qq6fVAVMC01ewcQ6N6gswOV2xt7iiHzPnLZfV8CV6LIXsIAOt9Ly918ZinxA/
z2QL+m4y0uWRM91eQ5sOzAZOp58l4Zdr5TovEivZSpTuS5/NF0NTYaAUXlQ3ZzW0zAge2vjJbtKf
rGJinSGeWtnqL/6JZF8XRr9eOgbKE4AAWMXE7yg7/Rnr6f44XoDRjbRF/DtcoOSoQNNWVKHAe0mE
lqvMsdEFWmA2YCygqVygmq1Tff5EZ/YqHmltrgIOzmBQdmpPsfCbuI3alPYZBl3swwWuN43R0oDo
8M9DrtMHO4hlTcKmi6QKsGXtztWNU5FUFtZ11pxuhHC4ZrupwTwasX1sPZ00rY63NfXqc+OUb4JH
kJEx5Wsskh+6wHz7X7kYU/JWtbgaEUhSxHd6vVxiFqaklL3aovzjakgE3cV4lQgjQsgkAfus98gh
65vudI9S8o7FTvl4uswAg71Nis1MAokh3X2C+3rOqmSrRaQwNOgmRuSKWvUXHxbvhZ2I47gY6t0k
VWhunI/II8GyGTM9+O8fe6G9AobI907qyNPQSWoks0SgQ1TtahDAG9M2PjRT7QRl4qXc/axMXZIJ
NrY6YPhmSAhSLsZmZiBcwf73W+Zj6fcoFgJhy/He9TlG/IJjqWUWSwBL9Nb3zpNXdN6t9FjBNSbV
V008pklX1JFbiyyNqTAlZ3eqtNA5lpRQnuiZGFC4ZJZ4eAjy35A6+EZo4kmfWd2nXjittCp+d5Ir
bZ0BeZx9qhTjq00Jo8GI4SLo14NNviffT33Q0jNcOuc42QTG8EgNbFs064mlD59ZRwVW9OmGHgvP
OPcwU3752TTjOqHVdCcrDuxa/o6p2EReE+4WjTYn52zmlo/VnyQ6NvVyT4H5XJnuW8+IAkxe3qNb
ZnJrNZnLekyeC+Cmfj3KMdAM2ewqo9uhqZZ7WNOMEBKVbZLIg6FOaXjL5pkvNv0xrdw5RI+tetm2
+NLUwGIkspY9eS/dPis4tUa84b5ZGuZrWDouCzt1Jn1SPDQA5l1zd1BzQQAXbftUtfOb0tTXgIBj
R/tRbLqp35jd8tLQMxwwjs6BNSPqztlfa0s+gWGN9108ROe0crRVq+nRpqxysCWFfSq8cxQX0Wa0
8nQd9mERkNAdK3teV/ryYUZNuesyvjMrMe564V1i1g+Hlj0YSNT0Xk9V/lwWIiAZnI5pCGrrsUk1
QI2MSQhyjzJqpMjY9l1/jWKQwQambOYmW76FYUUqRbBg5UA55p6HmSUmJXaxaXrySTBBMHcRHLAq
ybc2ox6/GuiEqigN5o4pTasxW8mcv/wUEaxJJtiqzI5ExrRBQS40+ygt243Zw+8a5geyDqtbbzyh
Bv034jQnl3L4Z0E2LfRRBWa0XCJhmTtyEU/VPCRbZyJsBlcYZLf5lE39P6NQ2DYbOtASLEk1ZeEl
6wzhEzH03wfZwo4izNxa5yDUb232MLA2VR5sElN0dxH3aO49r9/ZWd+snEUvt66iRm/H2nz97x/b
KmMtN7lF0GqueRbjYJ1xevoRI+fdwlwICH4IYo/MxrDcF2ZD2jJkN+4SgrQGMi4ZSu3bMlcHy6uP
rkrew+UhXnPc8Thw6BH+vrgn10vu4zzSKlAaNFWB7CsrHDICl8+GlEfEPShUIpRS7JWWb6+2OgKb
bQZKCyc60ha1zWJNHUXfBmX2Ginl/OC+GUhDS7QnlznCVtFWlk0Kwrlvxm2RCXMdVWQdA5dlJB0v
4bouWXMyGPV8zMvN2mK6yIaNWR7xTucwE+RmtUZ37BoA4lBNefaNXZnyJ+H/3Lqhtgkj4Iap7lzE
XBmEurBlgbzjcXlDXTYMSU/g8ajhGSUdorO4SDVFJH2fbeKW3BbylceDJ+FB0KChj3DE2tD6cg1I
vPHHsb45yisvpRN9JymmFBN2ONeHMtdKk6OvyG88xuMwQQwhxQJwRe/T7ekHLGj3qq7V2iw1cZ1F
aFwf0YKtex9s5gx1FEebvhL/8gdI27YkbqlObgel6nOmqn0l4y/CQvS+3hf0ICz1T2owfxLSrTdj
AplmbHD15tl32ET3USTs9VgKkZBR392RKCis+QZ/JQY/OOgOBfYaAglo50ur11dhn04XQmLLjceL
wH2fue9ECV4M4IRmfbNBgqC5ARnWhOifSCuoesciqEyoI163+Akk6vPjckjCLPyUtbcelZWdiLlY
NSPdfzLq0BiRvp/MgjRywyI/gFXpLcmK8vL/X8Is+m4Hle3ymQOE0cfM60yAqVPwF5MG6WMFQVOj
MUX0nga6Jg1TPhiaF9nE42VCIgEuFFDbXGF0SDqtw+9vIY1c4h/03AAYom644d1cA7Qu7sVYvuRj
9trART6azpzeF0l7xd6AuIlwuNU1uxKPXMxRsOJwYyM+J+Q0D319xM2gE/7lmhdPN+YLKCl9UPuh
7Z9KrBXgqdlwAxZeVlJJdEyclgVjJVkyDwWxrQeToJmKD25hV5swLn9N0V8L1EVbI3Q2FslLmwmW
A9WpGNo4KFlxMeYgAae6z4b7pvHE7UeLAX9C+9ybbo7yn3lUl0buCQg9ArkNaUTI/ac/45hn+Mxq
IiXK/IonveLVn1jwOolgYxrgbjvHaB1OMbKRwdDSgJ2SPz10s5anh2xvAYoJ0qwkMCby4xh91fYd
y0BFQp5RohEaZGDkznSuwuSD1D5/rMBFo4BiXBMZ3/lk1WdeaqRbDCKKqKThqEkMsUPvoHqLPoTj
NY4FZ6y8wxR096WOjr2thzV9JA7ywSJ5IrnNdo1uLzUIqJX9fq7+dCTYrpFs0M+M7g2t2XEyqTTC
pMfFm22yDGg9dl607rMocA0kX2Qguvd4MJ9TMM2t7RLXp8uE1YIj+KGaX8LD5ZGG5m9jpfJUZOa0
Saw2C5qqNg9tO88BlA2i7Ky2XU/lqO0yk3GApqL0OZriVW9b8bmtuoKcIfPWEw7yOoWszXhK7HsU
09IMmYwYMTAfmEiQYZV8bi2YBanez6hgxD/TVb0fqWrwbWuS22RammBAiLJKWF80w3Qkw+UZkJrp
T7CTIWjAD7SL8KsSdFydZuz0zqInk2xQI/gCqK/FU9dR1IHMOvV2zDMJYtnMXskvslm+Dbsl9L4e
kqoFURozF+WAFr45ov1keX9sa1RwNTDkU22wGfRMjR0gF7aFMQO5od/OpbPuK/uTK/9bDdZyJEp8
jWmTQCB9+zT3jC8rwlGMhi8rvYUKyqBB7vrkWP/QbyOey+RfTrZDT1rDpPN1AX+21S8BCiQceuWq
HrARlW45nzs338dW090JsbBIvf8eYgzx5CJdi3b+RLMr/ah1nR1xo0w1Eua0WsQOuukv1uSRJ7NU
0d0zF1LJZ3lcaqQleaq0TdUDekCDWB9x+L+JgowExx2c14GEV78f9eq9eXBJQgEmC2Acuoy050jL
cS1CS7ZSYiBHfOomHB+KTk1vYMBbOstVky3MaINXsHPlsdwVD47DJndzQBL9+KRNZbltq9BePYCt
qz7hAVsM8SlzJic5uS8E4SHrcrOS+jn9Stro07XfmzgjzTwyh70Ah4d2KePps+WlWfhzQ2B3AY/U
Q710iTTg9MQMa4956VDH/0qKUjYHrBaRM3AxiHuWENIuXXkbslBbDZP7xpPk+pCuXtxFC1dlyOrM
asiKoTtZCYhPx0TOXwOVR9/AeXTCWQKWN78c4HQob5pqJ+H8S2P5aFr1w4fEN+izeGB4FuaY8M3X
SkvvHs81WkR6bz5HOeo27w8IeY/o9sfjTi+PcHjoS94KIgw03hcAPHDin8PQ7K9ZMr9OmnbS0NSI
LCVJok7k1ixGVKol9kgnYRcvh2KTm8jPludK1PrOiPtnRsPfhuo+oHzxnbCDkh4/LIJK1IRQ2InI
IcMjCmwTILErcUX1sLg4dxP9ubNGtK6PSb6wybAIw+WPNkYrAg2YgcebsRPjJYzPorVTVCxFuI2T
aeMs7qtoQeRNfXuNF2M/TA4jBegyQ+3oPuoeroYHnIGlHvFMtU6lmmE6Y8NVov57KIEVKniwk4S3
pdt8sX3CeMb7h8xZMDVLlwXKmYytNK2NRWEHOyb6uyC3gDVt/kvE8FxrPO6YG/9STwZzQac4p6gu
UpY/uNwOnR2fx8RpD0JvfhFqwhYqu+HQ5FgaS+Vsq95eTpYBzkJFro3Wu0pOaWHOaHgMbU1szvI/
9s5juZGkzbKvMtb7+Ce0WPQGCGiABAmq5CaMSWaF9FDuHurp+yD/7rHZzQvMotLKqiwVEOH+iXvP
3Xu1hxXZKpbHOoszY74S+0lCcO9dG0uTVSpS+xB2bVzWeAikMbK1IzaWDGwq4gU80HZKx68wz9FF
ZPN3p9By2nctpq2UxahiOuS4wljbm2Arlfmk38CV/WHRSqhaBe0QwOKe8Xuz6zyXbbMzl5uWktdp
JrLkGOO5OMMPDKqcE+9xsdH5nJNUAJ2fNjdOeWCp0S1nL2nlV6Yjuzi/Lw7t2b+MlrnE9n28l2RH
SF0kfOZVsWPb0z4yAT0v2XgwOmoo5kXnRBS8qSllIE9GTyV7krPB/UA0qqg7wgqII0RYf2Mkk+xL
xXmoGde0hEfPGfIDl7UUyzfj4k6EIqiQlDWt2vHSICFNy+G9W0gv6HOA8aPZw9QAi9QAXE5EFxww
hPexCbViCrONf0c7E/exzTNONy4fTXvNm+VjK86ZmmyHgThssuwH1oBxWptj3N+36dUE9au0t3gB
36mYnpeSrRfXpmNkb73bsA4ZuFNaK9hmxB+tC2RGc0NVG7ikVyXeShgMcSbyPzddqKotvMXZanei
0i/Fgjck82gxGmrHslxun4vlxZaqX5dgPsD7Qew7Y7mBKLByTKXjQhrTGrL5zqj6P4ZDkrXhRru5
tUCaqKc7GofOb9272dP8aZukvArHGOO2y06qaKtthgVkhfZuOqfJQuM4TmLf6LZZdZ73aPU6OIoi
+CygHekMzNA8hcferbCD+k6+87u52HqQ12MLmGI8u4u1U2w811CPqqPZiJPtL8GRzyZaE7HnrFHw
5TtP6CuQfu/oCWiuImsPfjCfmh75xJTpU6XYS5SV2qBU+O0jHXhqnJHFtrPznPDcTtOx5cxiRIju
ZQakFdV647nTTwEJwe6Ml1qMz7MtgaSL9BP0/jOH9mthkiMHcHwtCEyNqgomtwtsoZ7kIaqyX8ES
L3b1Vqbti4TH2lnujXYOnCX9C4G4ypjfm94/t5BzkT/zB0jeZa1fFod81nbiSeBS+DG75Ox79lsQ
oKtrJQTefMqzbR6I4xIhPpe8Ivu0ty3QXKl61n6W7m2rRn5USMYgbnfwWmiuumVk3LHANKsJLFxj
bRrVacJ5jXq/+PXLxHxxyvjVC2E1sd2UG+yqzyGSVlm2NzeYn6qQWXdCkpsNYdSz+/fW78/o0sjM
HELmix5DuQyg6aCSA4JqtymLY5l5v319T4asYLUyMrXjOiESu8L5cwESKOqW5c0IpjNnMwWvs/vU
QXcLCk2Va6MOYfJIrM6PGdQ3iVS6ANEcMHlaSQOeoIc3zZ7CJ1l2CIKOte2AwDLQ78OrDTLDppwL
8cX0QEuxZQKprMZHilc4X/mn67LJ4jnYtUFwWuTMKg3EcDC5z1NWQKbUiBzBdPJ1z9ClIeNMtrXV
U7RBkfsu6l1HS7OXJvsJsRw041ekZDBwMrgY+HhNvdLkrB4Ckz6oHyCt9mHPrAeFE0JE4s5cCTIp
v+YVooQyNcqYlLnighGjgBRdf4fJoahsxjkOc00X6C4O1/sW4G1SwQHOIBJkAjWSyd24dxOprNHd
a4pRfNF8kv62reFbeGzW6vLRJgWEGdXTgKhiNU7OXrCjItniSDu7G1zjIUvNLzYwJ0uTF+zcxIga
N88Y107EmSIvrWJXJBd7mm2ylSQ40SkWYQUdoR+/Jjd47gNEfr1kq1pUU02Fiqlr7oY1ALHqkM7J
uVPMpdMRatGcccjOxUPNTx8Cl9JhRGPKTCRF+HVuyMYUcwPmL+cZRAj0JnPyAvgnAfi6Nv8KMAwU
ePZd2SfzV+QEXM+T9zkN1p/Aqu6G//YXDTT39J3WQWW7HWdkEl3BN49wdY1G3ccQkKK5TdpN6Ipo
V2UIKtgxMwmOFPRuSXuwJTHO3gAAPKZTGu6bMX3WpIXugCuiMNY9BHP3z9SaiDJn56AROcm5znZT
V/5CHM3ZPP8MafVbuxlCbZmRWFA8mEjVFeXK3BHqI5ZrUpdgLUvvpUsaKLr4B1Fgkb1NJqLboRb3
P5uOx2pEoUDGSvGr8Op0O/hYoFvP2SnFaVpV7SsqQwZ6BAmvCCXBBhTVX3rqO0aK2bC5W+PJ0EJs
z14PwR/B3gkiKso9TsOx8KO1ykhiGkyCl1NIL5rN5MojSQSlIcCASh3GJatXGbzLJVFUOsYfF8nQ
ugFZNpK1uU8NFI9N2rzjv+92lnmPKtq2Omg3SRgREkYklN0Ig0Bo3AoR4Ns17zoxN3Sdvoc7Mkre
GskXBKklyGHP6sK3YuFnGzk1AmZdUu/Ek2dM4uQI/xh2zYNNZia8V99HOmKw0b0LMhkKk2a2KR3i
Y9IUXpWLKBBo2D/aEcWeGcXBAVsZS7IgwkZka2b2KXVaRZZHEx3cSbCi8ppLAUOL2/5tvFsrGht5
ARTmRxtcKg5V98kM8qNJHAJh86j+IhqdPHrE6oYEjA4VwAB9TsczyJgE0bPA1FMLxGDTQnIUQV4s
QiOTnL78Sc31r9IJfrKQjR9w54ZVSTgwdkMrsHIW8p4k7z0+yPQUGu5n4/ENY3zy14rZXFf1v/1J
IPe1823b8ZgnefYj7eUfIYZn8YhypKHyhgar+FBb8kzIEO0uyLd/oOOsCxqG+wRI9JDe6wZxoyW8
J4ZSfC1zdJkUYk/PGi+Dgy6K7idK0Ydz0MagFsBi9zaC7Gw9QyukIgg4HgfkOTw+NEfQtX3+FvN9
YyYm1tkDEDX8ifO2M/njpB1w2yRgtaQ51e/5ZlsSD7cdlSKhTgzDszouTEJjHdSp9EVs/RkyEK1V
PZNjO+yRHl/qNJQ8fN7I/tjc+Rbi7A4JU+XzFYV3tcwC0XRc/mEC+VoMCHFda+AGMSIihMYhWAfu
sJ/vEc/ZMDQMU5AhwuvU7C/ujrd2WiNK0yv+Ex4Z/VH2rojt9hf3k4/OERm63feUqJa+lD0PoJcg
T8cpRRdnLOPGbFLW5R7kksVQPMmEo+lzWhFVb4aImazSW+EqwFxdLzgOPPtq2sObGLxfgSKiyEs8
krEL0kqw125ke/G77pIH1m/XXdo4AD61ZmV69c2xOvUifXWWz5SXm0wRDrSKW3yGxga71Xit7SPK
23HdpebIlQyMlfUu8Wz8+XVg/8Fh3ZPDow/kV/1pcGHtZq4en3KIwFzKyZpNTRlezCFq47CLZU6M
fPKSCvQB9FRwBWdxFDiJEeiG/1gJ3NVK2Ozml0OubM5lB06d8L98s5dPiJG2Rl1B9eaEJz32Y/a4
2RFvllsILldXSRhUPHybcTgBKnv2TCfct/1woh/lUMxQ6QcGXOzUKzalUVpx+WLInraJCojAhVvf
pmirAyYwORm1iPF7qowhj/vs0kKtZK94X2MKelEoRudiNIfjpFDhjSCNwAPZTuwwlGzM4MufI//R
EoJ1NI1njg0ltbxfouY40qmF1zb6Yzk5xd3gPgSueqp+j4b106kIkxRnph8a36gGHybH6zA8og0x
HPVjhnNFdVW9BDn5vmjNTynkmHXuDRh0uE/Aoge/irmn7rR0sklaV21r5kBL433MClWmbROn3HDN
rctcswh2shmNNyLcXLifZkJNkHjpL5MuOSUge9+Z10bYB91ay9NAiqsuedKKigVs0dIR9Zi9cfMg
1++7FFW8OcQWnW7RCm+vE+sbTjwifcD9ttBxHiK1mUeCZmieAnDlDOPvS0H8rfbI+2Aqz19lwWBs
OvrbQ7DzOOxXaUVhopPozU69f3QkBWGhD1nfvskUv1I+4HBPeSESkkOXACueTpnatEvzGnVRRLJC
CxgXSWqXBR+BC7a2A7quKP1lsVwh+/IORJP5ENkj6aCLt5FuBftQ2Jt5nLCKLtGO8Yk6NJydpyaw
r1XOLakTMJdsVNLNQKYauSMMGpO5we5tI68LvvpRRGykw7250PMR0YH+28cN1mrsI6Qhbg1/+eqr
4WCKIYlt6/4GhzyU9qwPzUsxo0fMLSLpqpQAXw8QO2UrYdWLxxrVby/eXOu1SaLoyrbUTWZMRV3g
RSnNA7JK6ju4DAtRbRt2SbR3yLr5WP9msmOfcsSty52JfToI0/uwtsgUvyWuLL4EZFEBVS57l6c6
Ip0irbsTdqTPtEsAvtsNX0fLp0JsPAuhgXDlNVoDBM+vbmYCZRCTXjXZdJwaeY2wu5CHjmshw5O+
FIoEypzp2Wzj0UvTcWP4ZbKG6Lepx2F+WEpqVINmcPrRoLOYTNRUbZFHbrogq3rhu0OsqbHMZsNj
ReWyxS+exfP9VuLbPsxJxtCtfErM775gUJNIKyccs/gItW8wzXTGfcfq+0KgxYwvCCdJw5Bp6zSV
dfNhKExVVz30lF0t2t1DWyVIF2r6jRZB8lQP9kFW1syDoUrsdajyMX+UlJnp1up0d7Ca5B/PNkMg
xmvbWG6VFOZNvLO9ma6Mc+HXgSdC3LtsPbt2bzro71qNJPsTYERo8hflV5jAVOnvo954HAVTcAk9
JEZxnMaRSjHR2Hm7pTBjRiY3FhKAF40R5DENp6tlpeZzXpf6WHrlH7txyq3MUBZIz0KQBOSIBwKp
hgFA5PkuwrCcHlhr8DjWPfz5NB02Xia+gBXY+LR0RUBjZ/sgeqaxP5XFxJeEcX7dhUnwGEbAEjrY
EEkms6unuR80Fpedztl/MyRmrh9oEtXS+ccoZHkMCmMtCTa4kX+3wmays3zE2SQIlqvCRqXiaDDT
0msPUFOX7RQBf2AlVW4IDVgtKfE9Sc5WbtCevR0l3XDmzya5HWSSzdh4LI0JHXnodHL7sNqMUlys
hpGJM0WghiyL2AeTy4hle73up7BdoR12vidz3guNQajJCP3NUH2vlzSyb3DDs02yYLxGxMMslpnZ
vgH3uDLdXj0F84TKsuvIC8BN66GYY38fjpsF0eyKO9q/FPIZlzDFSKqGs8dgYzUZJdJKB6FBlwsj
HvsuDulKr7ktCjYHj1ppM+5z6lcLGy7OM7KB5vkr0xFXNLJW8ll8OYt1LYkHqqrmphX1cL9439Kg
mCYwMGEpvm3s8Y2J4r7NiHGJOigZrZiIozWIJ2OJk+7Mg8Hs49jl4Z6FDdZS4t8AEQgGZNwdVt2I
LVnCxX6y4e+NLmZnNCL20kzncSQyYJjoO1nMrDKryz/ce5vsJj3pRkRuTBx5oILN8LSMEmSqq8k0
xbRhLCnnGgwjvwqe8tSkj7JxdEbWIw1lsGqXmRUDZpGu4+JqW5unT1m/OKlAYbrtqy6c7tQH03Jk
MiAdi0xLO9un3nTfMoXXnh5yZ0vrNRnebQNtcWKPmE9Ev8/GH4v7VO1Ha6Ajw+DVOCdCCJ2joAmP
NYKACM7vzgtRDDK+Qj8h/O+hran58WQzpEPexdrjFYFztsfojiuwoFZdcucQQc7dLmI4NsoQGw4a
X7bMa0N5K/rw20I9sNLRyU2c7qhHJprY1hjE07olzHKSskHtsi3r4u7CG4hSQKRLhgCrcgO1HsKM
Yst8npAG3M2iIx8S7Bi7ZVYm7JkuTGPKo2FZL0zPp42U+ROOuHLr6xEsiRQbgyUgtVVHUnA7HHNI
8jnnExre+l2OabV3e/vDLFk/W8ylO7STuE3EqTQy6iyvGmKIE2j14TmnAbMN3nC5cmw8ZURnfjl1
Aj+7kDsbYjBzc9PcIWLrDyC6E+YbbJQzwx3gHVdXpZ67xS2+R1W8SJt7vXVMRMQ4hWvSdgGodKvM
aLeCxdAKJpLase+yjtRHdAcYWtVk4N3uVbljA9evTOXOJ2iS027sDBZdk0ghpjCXNLvRvWQ6N9ba
1czKvPEL0mYJpCMbMcUHCTMhAw9HD2W9E95rEsn5hRmhPtSWxOc/o1F18KsywHXmo2HT99Cl9yvp
e/JktClHSOvmTxGxxFEzoyu5Q5ejZnDf6A5vVhYdCss3nyON4rNlEUAJ4100pnX6LJ6YnG8c90RV
buzKmp7LMP2Ouod88skecVm2kfl0D4nOQKV4JjsJXtRda6AOc3DkHHIGOcX94xpCmrNwnCVbtgm9
XTvjphkC8kyLDG8rjdraYOrR1lPFcBO9vYWY+NYXgBeQ7imzNl/DAQF9f98eQwp5UJ5+qIGmA+xJ
6o0RNJ8c8f2FIe9dab1PyTZhm9szftMs+UnbFPI2ZTR0yxBUW9qxuy7BYwS5+PMOoUFDviYDchka
DdvWoroNYG/ZllnPTuVV7NJLVk2tVZ9URqgYbYMfOtMLFexjmPzxYEocaimXh5nsoh23Zvvvp8Sb
nYuDhvFgZfQP0UymKKSVuK4hSoxL2rIoJX8Trsjtnqg+DCDhvcHcNDoYTjOi601xzxxgYThuPZk+
DgqdkQilQfhAaxzbJGMKP6qXySHkYZLd2synePKj16Rb7BWxrpQnWS7h4HsvZducg7wMrowrmINj
982aCuQD6V5byV9fW8jEULhPhHugBgrY3Z+LaviTZBtCGc2jObnRsXUy6qssIU+4oZrphwjwXXom
5AnHUka/lxp9jv3NeB3U2F1o9+o4i9Q9fKN9GQs3ObJRjAk4mo42zmDnzispBAJ5674jlwtj+iLU
R6Njsc8Ysc0I3PAqbGZNiOi+I+/DaC0b1UV9j/NyQsavxZM2p+AwJcqmD8l6qgQ/WVNWEkKml5Ns
fnV2NH4Z/ZZSH88ywIlj1NHqqMEzyMWN8niqzXRtIW96WBjqkkEZq8l1Dm5LSBev3BGz3pU3rtqp
Wb0m4aQfTUmt146jXGVK99t6ZoiVY9lb4+R90op0tiHDBgLLXcQuIeHs5w2KdzNbznX+kjRmcgan
ZIA1x6Q5R+Jnnjz3qh30gmFKaTZQMzBKKrDpAAYvWS0apvdSt6iWkUnFZPT8oAnk7vZShTy1wx82
/+kYxmb9xBCpQVOTBNwK6C8PtM8uYxZ3B8FkV5AMstIs+2BpTe9dNIYrr5Sf8q6v6c2A8SXrr7+/
qiJdeJYm+9E2kTTt/perhk/mwGVc3uWQpvZMPEC81rpziQ7vfvAvTh+9FT7ntM4zpOSjxwatLstq
j71vnw+GZMAClWdouOmInmgwN8uwYDcUMiMRBb4GxHYteo4Wo1jFisPODJaD9EY9tEWSw+dDhwJ/
w5mzkqo45FZWbS35waWcH2wWEo8dBYiw3fek2SA6tFFVzt2j345fjsdQqmOWQwIsPx91QDADovST
mswcT93ByHBE8LsdCt2YJNvKaKft8NTKenrPasEhKPULv3H7IH1H7KI2n0/j/IuN/nQcq/uZ1nus
7UV+M+6UKDzhJNxql3xxkp0iAQ3VsQ1SKrBCsEwXu6EiMSUz4zarrU2ZJ0xdRP9g9vAQTPM3+jxM
+b3/WUYLhB+LKwPVpd6l/Y+HuthHJtXqqH9rgwlQgX/yEf2tRpu0bfHUEWbykkbTy9JCiGBT3J/g
hB3b0vOPi5G+GborTxn/thKtxBWsC/HaB87JdxU7rsA6yd6IngHp8orADGHdqM9B0EMyaD2iJg37
BHpH3u6R4cqNjCvJ1W82y6rSB+LaldRsgll/KiYH1wKbW7Z6XyKiMAuJk1pLiZPPBCIB6pNjRo14
mYvuIRxsylHEjbHnFxdHuNNl0NmfIkuHQyC7hMKx+z0q/gCIXcVlzmpKkBz3rcK4c8RA28Tt3brr
w4jcUtxVFyvNsU4VIZ51p0oPLmpo9sLpBS27cW6YbrYWbuHKk9ZDIXAee+KevpB4YpfST59rYmHZ
MLhPMwjwq1NmO4TNFIXB8KOsoudx6OobbCNvx8aBkMgRqN404AEXTEanKK3IK0SdMyIMHoo8OYSC
rC+ymrI4R8V7aMx2A7In++2GfYJRS/0TwRtda+knh8Qgn7iMirMf/RipXZ0HRh8X3en//gH3wtqb
JnH0Bjs49Yxy93ZnnzlenaMiMi3kxYJW1XuAtIzuPWfbbdwTkrB/pXeZ3qXPNzam5G9+R4hTuPrL
0suvZUSJr/mL1mRbIfBiUt8iugrmxjyVpPUw36MJCxLSEwKmQy+4u2syYtZthZImnCOHkWHvrJeQ
+BrrO7dcuTU7bX4oYaJcr0oOJ7AhOPXlvuwB2zKZ3bkouhAY1EmMb4j1WNcGB06EN8xgv1hEzQz4
YZCX4YRgd9brWdugVpdFPdkThWZhsX1G/9iuZ1H/JgiF236sHzsvKDZ2HXUbu4V9x7YcL0C7t2An
VTmxK2k5Y9GfrFudN/CqG5vptAXGMGL6xucfMCYq+U1TRTNoLvTHIbWbYZhqR2KXWpv+XerJ7I+A
aGRFhTr2bVYgDalyxJzIgXDnhOTjaES7st059cwLLmJCthEkGvEwTJiw7mZoJy931W+NrHBf2gUS
h3ThODUB8axGyTJwzDiXlOXApZkzVODdOB8GloJHcrcWrH3byXaGVQDXbOtZ3tpV4Z3W0wKQchLz
3z+ktWttE5XhmeFYWIsShIRJsDJcrDstiJhpfqEfZSfTy6TmQ8RX9CBrfPCUdkVXEefZ8h6U4Ndi
HyHdlo9jXtvt8wxd5pyCcXtyczFBxUw39UIMsu0u2IXSO+8nan8vLVNODjiSyt+N1MMW1OPfM3Nr
PpnavjUcKGscOMl6SPOfBqfKOogS47BgLFwzZDLJHLFxMer+1Qns91G7FrZYiDceDvO5s5aTk9zl
ZbKoHzVPL2PxYXhgVlhAXBPdNpBqXLu6La9//9vff2M2e8zroT7PSoLVKaJ0K5b2zpHpKjiNeLoK
UBgo6zaTA7iJ1eD4ZPkecbqqn+nnYGPhs8Q+1jbQmu0PzyE5WuWKGFUWOeSfWIxe2WLQ78xTpZ8W
lk22NvMV3FIMEnVaPeKIL8mPTN5Hq2V+qQZ5BrV0bep52GPzHHfOMjHXSaluyFJ7zRzrNeNxeSJe
9LWvvQkfasoAcj/kQ/vAi61+TTJ4mMtPlSfpORqmK50oStem2qTDXCOkm0dsiZ53Jo3RPBOB8tpD
PHumiHGfOSSGNRlb95Hlfe8kABx1JjReX/Tfoa4xuon8q5lhhGQNftyaRAvmJH32Ls0frxPZJUkx
fwRey5ksMBlbw1sVhe+JgziTT+J5wV62KsimPPfEOW4oHj9cPRZgCwpio7RNxlfqT9c+96LHpi0W
Mj/dA0Nz9/T3h0mrYe3S5p6kLyPEVlgHl5iWGvRUSq/jTY2OQ2eutjqE6CAiKsaRzvQRcoM6tNjE
46p3bqEZeIR1DWds/Di6fAOBk4f/DWDKVqYjWv6AmQEAvG07byr8szCI1QdrNhq6ksiHul0XZWrH
HUilTOKRozmosw9dDMbJV/uoVP4GFPYTtumCeedDGBUvSJvRN3It1A7ARi7IwpZn2yntE2K7T1+4
IVLS6jIUPgJPdREWmrnWZ2HlH0voXl9N6W6rab108NrnJRXsus0fMDO/vR65NFmQ6U6x9jnLgyhm
BmkhuFZ1H3mxdRUcR9TIWV5mj2jKku3IZHuFHBsCgV3HeAuc2O5QfjRLQkp01v+i186vUtFNQtv5
HZaje/KGmWtOjUeAqXpda+7YYdI8RvrgaL96KyIGzYUbjZ/kwf5iakw6GrnSQSKC/TD5z1nlzj8Z
Y7bF0GqPhze5I/IzrLadgx4oQo+rrU+mucG1yNsHTKn4ERqXzDkXDEJvV3XshRMNcE+SqhU1E5ld
xNxOVrNjomj9pl9ixsnd+NiLpDsrGwSUUi5rzMH1Lqm/Sx4mvfS/RIhpLmKszInAFjIr+99LOi+X
KTNeKCepEtBdPieOi/lGpjJmwNoDasraR0MCggzmsL7YBiaqLi+JaUaGGY+W3LUhdEIvnQ6Ic+lQ
BiS6qp78tQOpJuZ6MWN3lMRVLYgZ/Z6Qjai0N5NMznO6LPty8JcjrhzgJ0XQ7mfSI8/wkR5DQbQq
Bc+PLoPfygNMgAzUi4MIVefAOG7j/6DRy4gP9tZCOsYVddxNlJOzoYnCVjfmx45JAgIxvGm6ZG6W
dDTNBfkMx75qv2yCDfboDXHtWifd1NXNKG59ovIHaUmYZ1Y5b2xV3Oey/UvFFS0mICK5c//rf49L
KXFLdXLVeLyNgun8KhT7qVdfY9S9z/BLfIw5zfCP64KhlHPDtA32Bsu3iFWlcJ/vJza7T1xjcKHm
Ndf/3044PADQmolBiYzRPJkj8qloYB8Pm92+OioOYI0+yTY6zjXT0YG76BfBUWuAaOl5TpyWkg/x
ZhsUzanBhbEiNu2FD9h/5G6YsBvJbD+qPI/BiOD36VoyszvxMgk+k7rIz6GCBKuiko3HIvbhuGCW
IhFZg5UjbcG6LSWjxnlB4m1F6h1b6qFj4J2Otfp3oSZmUZ49eQ0rqH156E0oP9unpocqP4fe+JJn
fDU9zyyBGDASWQlSDDR+cpoFqE9Vs4wTxTRtM5TNWwaVHbb1FOl1NJI1mWMHl3Wd7yz1IEsSIZtF
aG5EPz+mIvsux6Nte3LNmY2i2ueZUv5xwsof09v4SCDNlmwyZ1d0/FQLajuV4aJjy+9I44HzYvUZ
ZoK8g57iEDzdR/Q2KQ7X0o9Wdo9kZpHpcu5B8YlnVaCtaGtsoXWCSHlADT/1mCjtSEJQpAFj0pfm
HGsZfTJH4lSSVxwoPHp8GR8l2m0CGYBc5FlAdn32Wsqwu6EIo3CYE7Uj7JUGncjWxu7h9fiP8+Sg
DCuMJwCw2S7FlkytVU9H6oJ9lszWri0w8lBVMJuep4S47upkRxAROuRka5X4NeEkUUGuoyl2aHAg
TPTGgUy/bV7XeuvVZUqeSfqaEX6AHqGp4xa13kIpfvZsbwF2Q8uWe266s7qZQ4N+v/W7c9WLo9Gi
YZwNttF+pJ/NMN/MixOd8yYomVDVgheoP9jFMh1caSAfWtJ6qxJNvqzXluc+BfRUl1fweOIpGro7
Za4Mtroav7xB+9eM9GhmM7x0fWdMm5xH4sXyBsS4HTL5jhA33AlpsMI/iossh5DvqNLao5FG2+Kn
9yl8K9c4VyjF2QBvhCd79s0d6IoUXctodCBSqt78aodLSnxJVrypDOWVdMynHi8/qc8krMIR9Uim
DL3wOIs/rkBXH4bRDKFulCykxs+J2qBE1GqWlHiNfKdRbQ9O2RrrIdS7dgCWKbGL1ZDVBDHCq46d
ABiTMYjHUs8H34v2orWqgxl8MGjhCh2jLZYl9qJCHEw7/y7RtciWlM9MZcVN8MkB4igeSvR8rQwu
UHCuw13R6AzKPpgAPlrbchhqg/ybMzs5EtzwoAWzzo7dC3YJG+UCRZfJNXrxMnjllfzWBSL48FSw
tiPFCQUjWz6Wm4J08jMQZpftfWRvG9jH16hvLQgL3bqhudwnmXZiF8mLh5P90CL2QzmPl8BwARIO
SR8SotEl2zrrOUZM/PCRie2gD1DGAp7JMf8HtUKq2cNqW/AErgwB4QGlwq9WJWvW1IRUWYmxTr1y
vsogIAo2SK/2JNo4Y+vL/Dvf2t08viQpNMo6tL+dGU4G1nxom365bTxyiUDM5HEgZ1CZpfQ+mnqs
j0vn/oNIzdoCZUVXGJrmR4QxKvYJsTg44XQalF88M966BRXO9jkj2Al7qtrnVrVPzMS8LlJ9+YZK
dr7qvQPOnnkbTAwaa1G+mPLG227tSbMPwKKRn5klw8esLXR1qYUB1iGvloSX/N01dwhOlwMZGx8w
yPfSMuDNtd0OaxoKuzBb4uouHizR4eEbzzo26xbf19oR6XMhZyoLtoy+2vgY+IvI6JBWIMgB85rG
Cn0/kKqmpHRh4YMecBTA4cHjMXDu+8hYSc3+ojCsmxkm+SmK+Dv6aIl01aElMKuTO0PgzJwIY00O
Nk5N1IBt+eCMhIoigeo5WVfNmHxIL3XiUpYb8/6+GKwbPKf4HMzaWLlejtWj/+5sUsfMnIlg12Vb
XSAdKhNUiAEAq5hpZg0nlT89oJFXLMDI/JZ8D+CKeiRq1NXxkjczSyYUXqK/Dp5NgJm5Yf5jbFF9
tNvQ8rYVDF5kij2w9KKHIOzemqTHYZkawXG6/+D2BfG7GQ7tjtPuIWJFt/N1/49Rz+oU9lzepbTP
s598ZV2BjXvR3Q7RzXtpgQ1LqwTCiawvo8FO0s5ILNeCuVJkzw+99vst19JtrhWux4ZnfczmY9XT
4eODIGRRvBltTtDvnO7SisUWxJZ7VLnxKoNEMbLDwwL1CO5iThYaBv722gQOr2KVbNPJMTeisoNN
H5bBY2p6HjnfKOGZVdDItypkN/O70KG6KsmAQPELlhbijRWGqI0xJNDUqnPUd2rXJSFq06UTx1C7
vyqnzc5AyG5B66B5L4YbptLvmvfHnJz+wnOV9x26aRMlyd07PbJNYTKIYawH64bE2n1YOmDif/9t
yk9/g1T+fyTJ/yOSxPade9Db//6fwI/4S339rz9/YxkfvgSxjFf9o7+zP30//99xJP/90/5PHIkd
uR5RiaZnB47rkAcy/pHqP/8j8P7luQ6dHukynv3v/1M3vcr+8z8s/1+Ba5NYRW3uR6F9j9iSjf77
v8x/3cNLvIitnR14/8XemSzHjWzZ9lfK3hxlDoc7msGbRB9kBHsyKE5gIimi73t8fS0o7yvTVWZl
Ws3f4Mp0M1OKIBr34+fsvbblmf+bPJIlz+nXCCQbHwNqB+GQiyX47W8JOfq/EzsNV3/DyIYaGyJb
EHQObGXCOpOKAM+AJM8ytz5+uVJ3f3zIf+RddldEhIf83/+z5Jz83Uf/Fo4o4/8XJ+opNFlByJuM
iuNQJv77UBEw+vefZv0pV4lMK9NyXTRi5A+xwPF1fskCivFv2e2ib+yNDLxCSUvSDKxbS3rfIic4
1xy8MITIZDc15asIUCULEN0GqNkN5hl3a9aoRhsDs1Ip9Ka3u1dOi98i47XCvQWaPZrxuna7qXXO
Gv6+1aUaODIqveJlkuJkzcZdNbRX0KAPURED1Mubf4o7En8KZiOmxnRd7SgeKJ6639K7ZJ01nK4r
tc2mLbNiDzUxaj8DYd8dc2mD5g6j32AOniuzw0HWonoaSiq7huwPMyxf7VbXx8G4sVLD2PtFgCTT
17dyxO8aDd17Sqx1KTCMhG8+fzTsr6YRsbgr43eUo6fQUntZJO+2hVUuj/0nWDExldJxCGrkwRkY
PIIsEP3CaNLCxVYS5v0RI8REu7Y68o+zQ0BncTMWFHiJmz6hS7HXjSQCzPgqyP+aECYaQNDlpOFF
RVsfSejo4mfW8SG1JqAfqBdRbiagcbHAo+3yt1nmndxCXfl35Kqttdnt1GKEr8S+COStbg6q+mzM
kxx1tjLG1Vs/hPraDBCoMEaFkM5YyZu9Vcuo6aqfJqLYy+RIk1Hs0YSxg9n5vmls5gQuV2nMrReo
JdY+M9zj4FbyFlD0faP6lxitUEqk7gOjAnOnEvNT4jq8gaIDoyJBNYR74nEO471i9EjIbnrssgxh
My1xg/j5Ny6hjYEL3CoKv3XYIe+uf2RMdTZJa+FIqJ1hNXgww0dtHh31LAgE2iHzCNYZZZE2sA33
rj1s23IkwB2EDN0Xc7yJbHRnwtsEyKx2xNN3Kze0q80AjYOJcDJcC7WM1Dz/FNCdvlWg1wV4prL3
0qvEr+NjbttvMBu8rTEFxJ14MjuXrbrvag3qu546elE3Tl/5x968xsExrzOvKraDHQX0TuV03Q4T
BU/T7PQixGbUx5PYJ+XeleUpRxK5EhgcVM81I6sU1gqRKStUGcYOA9ynO3KEy2Iz2IjJwCivX6ui
LVayMvvVlbLN+0TXt40klDMfVsUUXhWhv2dIsovc8CokgYLwaWi/5mudMIRvIET4C4oT0nTjghCM
/egwZJxoID9XZ+gGYJyKJyflWf/7xUktsZy/roUuG7diLVa8u9J25G+xnV5QmFXZ0piPE+8k8wBm
b5OKFJgQv/3jF0NVSLC7N0fM3SnvaZkvHezcDUpklMvalBj6aI1vUSQRF41UZXauxiOxJrzyKnGR
HgFzLl3kalXRXXPBLOIhrOdRMoUGYHDNKTJmwpLm1zyZ38O81eeUYU8Zv0Tym9nodtdoRq+h7X4W
qO+u+0Q3NxHHfsw0yxBnAMMSDhHa8RxaHSnotz8v0v8vQv6hCLFs0+R5+J+LkAvVxH+sfuTB9/TX
KuRff+6PKsQT/8m259mKXUGRyeqxPf5RhbiaesKTFAH2EiXt8FH/KkKk85+S8gQarcN7u+Q7/XcR
Ik1KF2FK1xHOz/1G/m+KkD+FBlLiWJ60PQtUA6CYJdD6173ZUUaAg9Z29zKPv+EbPDtKPI22Pnhx
+WYwoe1wZq8p7g0Pxd9YPJKTvP/lkv1FNaJ/3zv5Dso0pXIcVyiPn+7fvwOaSd/y4MntafQSP6C9
L7Ad51y5/baq83zjffQD2qMGocBo2/auweTns9xOmOz6OI6YaLnI+vXWkPjY2nmghxIgLXZCtspR
1KysrnW0K2GuLdO5ncr0SxdluNbzdGgtCyFtOx1c+gqbMj7oipnrbPOvVZ0dcpO2qxnRUZxrfkFQ
Z/nDifSaEUEObjz2BkhUkiMKEpsd1uI7ha4eLkHLNzpya2k0KuP97y+YuSQa/7pmLRdMusJd6lp4
zw4l6q83zUMpp+Ipc/faV09zfx0aANUScRAtoN0iV/SQoefqISAeALWSwUq1DQe+v9T4zjymimTc
HEASYTSO3v7hy/2e/Lh8ObSLQDSlbVpS//blEpeoSfh57t4VnUFE0LR1abC5MvwwB/dJGyjVzXlm
1FQ1VzA4M1ZT4+nvv8OfSmu+AhdIs4h6jmd5v+X8OTwZgMljd28V+qCT4TKmCTrZWlxUndAmR5Yc
CX/LJpet//6T/+LOaPRsFg8zPE/em3+/MzWDcTHGrre3nHDtiMUt1IyXEYsgTe8KnJL7r8zK/zH/
+Pf9i8vtsRqQsEvcJgHYv708kmiSatA+voIQLzFq8GEFMOkBUfA/HBr+4qJ6Jju34/GzuXRP/v1H
08bMlV7eUsdNP3KlN5kRf7U8fX0JV8/K7yJgv0r+sfX8jz+e+ReLg4d+mnXTAnyjfxbevxwexo4s
cadRzt7InA/TsW7TKb1C6/jsmfq1q13Ca3BpYR5Zj7F9+Ie7+fvJZbm40iRJW7FGcn787XZGxAbP
tRM4exVCfTZahCClhd5Z0kNr7AE0GaNjgwiQ1GMmA3vhMLVltK/FSTTPUQSzAyoRfG/1GOPH3ITJ
eOmXWrhuCkntwH8Pah6zhkDUFicA9bEpKFQ5mxD88taD+WY2hEng11mTYlCscE7VTAHwF6p0h79X
rx3mG/Slh8tsMFMqbbKLM2bBykx2bZtDqwTM4EwmFhnbL659KzxF+OwOgcdEj0Ag3LGJaR198Ehw
Rqo9pMV6RV/xvaCoh+2AiHaq5rvRHJmzU86tg7lGzEWKYY6XYR1buNaZ2IVLK3QTlOg+bYtXOuwY
kvi4G5vFCmFr89WFq79PaaKuUlKG/+E+WX+x5njaIypU0oL582s35EiT0Fo5kHES+lgGthLEVVGg
4Unah0z2d3Znf0MO+qZE+tXLcY+270BUBoed4g7i3KnA8S8zhEyjTepLVWy8gYOl9wMb5VdF3Bka
IhSqjM8qf0BgAfh8hjhN9LK6QfYN99HJ7/7+4fvLJ9+jF6E80xEI6n97+KAAKdrlqbefK+IjCL7s
yR9HJdHdAg+/QaAfTT7LPapCDE968/efvvzl/77FeEJQeLAgudr+05MflmHDuMRz96qonpyCfC4v
uatK+6kusjc7F+ewDJp/WDxZR6y/+FgpiI+1qJUc2/pt5a4y0zIc2fDCeb3cNllDDHi/44uItaiy
t9obLg0EBNSBMRTp2KzWE4r9g7SGrTL9G5oH2Ac4yiFTmFZWR+YBZykjR4C+aA+mCuFFwNZsu8iS
jWnVWO6ijodlgt4Dh0U/7in2ORZOZQT2U98YLqaCwA75xNyCK5c/tY3cJD2KSyjTIHUQy67aoAvX
gvSrrhqctUCERODTtwyd7KqciA0vjSfL1k/Ep+zjLvrKevAtmLbQMNT9g0Y9nsUocrA3XOYK52/V
PNit9xH17Z6TyEdsHOD+7bSR77qOFcJpQ9SFPKheeGxV0eyF1UIGQVoJpiz1itcZcQWjjRxvLcSX
kqRC19anpeoxQeybNdFaasDjbg9Myh2p0KyzaaC8WkTD76ktkw3KrVMuiUUALR8vVc59NdiXpZKp
MV6hwUzfskCxh3sDHdvgIgF4rSOR3aTlKLa+9b1o+AdmXr0VpfEeJP1DPTBS1f0RrBxY3fEHVB6O
v/DWSVrD0BnVMKP615gQmcRgMNnZ2SkbkNiPZInSZs7eBo9MJuZGEVGahulvfEXOQdNfsr6KIFBR
9+XFV+ViMsPl/5X5EyhbjD8j0rz20PbcT+TDHzNBOkiUmMtxfB2m8QE/pyJqlA9BeLs22wSdJHEo
nebRStvzQF+R/y79mvucPO9+TyTG1iy9G1BBkIqj8dRB5EaazlEuj+iTR5Mkjcx98kfWE2kv0y06
bMCMJ7w6m47idz2kxivm0gOkF8GGzedjxRFw4jAOiJpKLXC+m1XVrXJK0rUbt+8YY3YszNEK+ztB
5CUUlOFpbNr7DM7aJjVBK5UIrfKIv7DGEk058GQpyZA38OjID8lH48QvgE4x5aribmzRMlhiHHgA
+RNtirw4mj7hb4Ef67Dy25vRmGHtFdWAEopJiCrVGqEQ7YvKuwtIsIF1izjBDRj2Ed8Ihx+PXsCr
UOjFQgvDgQEfGsKwsS8spNG25f9uRs6qjFNxAJANRKwW7ZOt0OpHmAHHMTX7BpoZ2lUoaYquAahp
x0j/bJ93Lwug/dC7goTuo3qNW9c9VIWHJnkM2LDa4Hl5YhC+MMjG/RE5zqUYwBGVhNis/U6gOye4
GI+sR84c9jTtQ88pbQvxMywoXbUXQb4cogAU0kFSUh+jWehxttQY7lJpIOjtU7A2Ej4u0XmfhhWj
S6BqWVuRJ1d2mVwbMbPrFFMMiUvOLlp2VFZwAMFEdg0ZZTgULELC3ORxqNR7E6JPbv2fSpl+R47Y
Ps6J2jGYSq9r7f5QiGXamqOLSM37OuZtSjPeHJNpNaCr+FD5PMCUmoB5o4FXnvBXUUI9bKnyO4UY
EqPLKvYtpk4O5nEsSPzZJTk9whxATiojXPDzmG28jGe/NMqXaKHNJhafT2zsnaCnxqsYf5G5chfm
wwUN5gdZKndZyiVKRHbXN4hJAwGygyMarrtbvwXvV5PxXE5kfuJY7kP8riY2Z23nWOxzyl/BhKda
DPfh0B4KYVwyBv+bZozqLV8DfPFKliWHrWVvzYyeBQgtHD96eW3zQtp+dY2u6JXcIDyas/GOj5En
cKBgKgibrisLmRXftdOEZWuX2fdUJjvkjOSPxcNVSTjgrqrNcxdXC5OxfhnzqtrPScFBYbpYI69i
HiBpMUSPOhY/1RAELG9FCeEI93srbQbTPfdblf1uSIovr+5wr0atQ/YkybjCLt1Ngddh5TXpaw0X
HvH9jKx1yt8WhrTQDQNFlZFF0Sc3PDAPGa1AUsY2VSOiQ+42nIZi+QSY+j5HVugPyyrV8EvgcUEi
N/6wQXFsB6+hsOmPWL0+So/TzDDi35WMqn8+JGxMA2uAeigbccAsjXZ1uu0jey+X9Oay713ANfE9
xyQCIYMpQpJh3WhMajUwScPMTsqDsu8dJaMti0E0UQDlyqfIovhZkotGEIziJo+6o0zqW9smrzDW
xB6zmnZIbJME+4yYnRevzO57NO9QcG/FYJrnUqI9Rq5Zo6on6CUoOnuLwvHRSFkdzBLxJZ01ANsa
cAHpWJe8MJeQmewzSUdm5vn3yQq/5XFaHyKiQ2WMusGQmQUqsfieezxAbYvzovGbK9KWHqwe9YFl
Itk2nPPs9B9DBVInGE1AtMZFJBA5ApsuuAXcLpGgnNgyB1l9N4P5EVBRvhmnGMFWcHJz3rxGZXdj
ZS0+M/YSciJYSuOdClAT2NzN3bBwEEe0wIL3ndnnucXkOibirUtYQn5usdgawa1XMzewmvcDM3wy
uoERkzbICiLqXRFAAQiMtTBi1nylTnke3iZemlyncjgmvUuls6zojuHrdW/yiLWTtWo7AgaTmiWi
NAZzNxv9KcEmNwxtCvjQ9q79JD2p+aYQhCpVjjqglwJ5AgIgL736NGHx/6OC6fmiJabR9Tzyw6ii
vupF+agCmhh6Gq5nExpdz6WII34ObT2mvkA1viTK2DM5LJCibwvDvMZsinx0DpydXZbIUVDjjGrx
LRf+DwGv2Hfjr8Ci+V7GrLRu2V7Qjq8qW91CPzqFCX9fFPX+2qvxgpoF5xsLwAHVTPaIavqEBud7
QPPsjk/0h2ht+dYSx2lipDBMnNQVeXuuYa96O3oubaygui3DvVwbg0seeGldGu7ZBrVQs6YHfRiM
IHvoAvnURrbaJBHiB6dxjk5ZCORmZr6lnAr2DOuLo4HLZDOr2lhl7vje1ygmBtOtoTMNV7Cm4brU
zLztJLmUPb0rI69wIeDdM03wBhkCIpBQ/qqIk7fyJk7iYWcU04vuqRl/NtdEynbf4EjlYBjwmg2o
zMli4cy2dwdDX1dF/mpWRnwXOOVNqi6Y2vyrNoOjFNFZVmi6oqGxNm7C2W8eq5vUrMKjAi5lR4+z
GUouRCgOSsaQltvpKpbuOQ1ioNo1QoVobG9lRm6PX4RH7vSMbIKK0yGn1zL7aY8wqb3qfRqCU9J2
HJdYzBPKWzKhnTA9Ri5RPb4T1ejBXLk3bC+l9iqtLZXmFkj/JyEmOMTyLN0nDMfsqrsk9fQASmUV
W+NNTzcm8PI73jgCKtpuVyfDfhDODvPfHUQdEwBN8MNwCZubnNWOxkq5txPjKiynu0QVl8WoAxbb
IITCsLYNUGr0pYiWVI9gAb+xF+iNkpgYraym3HJ6GDfSgtzU3jOYvAutqaV0TdZWqS8zOValtn74
0dImPBdEAcGfwEKF3/JuorIZCXMcEkIybeYjXotVU0CMR/C/9zRzEt0tLTffe1TUT0dnYosPACvi
WWpvdUWxFLOCS4a+W/O6zZuvhtPUxsw52hWMdQgqsOAUWXG4rabxPqsDUCHhyapjAqBzC6RM6j4N
6QRhI8b6GydrYGvjugHxT4r8S43W7lwYFTmn3nAO89LZyuEM5uHQtDyN6FL8XU1KZNsDSfWmdlNU
6mDE+sXmYL0ea/N5EfYoF4lbTDaRB4eFXAgcH6SznLpB/BhsbP2Wf7QjdaOQ12l8bTilmdIlJBnk
aXsdEg4HD/veH7xgY2Xhe9pm4SLyvfYcwEtAm9TarHG8YfJqA+OO9GVEJqBBGVyQGWjLF0FM6coJ
uEpztJur8AWU9wJcWE7Z3YsVRj04EkSneBsRnSJLoReDQN8Io2s/MPNVCjgEH4Q4z2QLMKkiSTST
4dnsq2Mu4/uhZBQLBmQX9VjxYRBaulPXoBcHBwyRZUHawtZzN9vjaWr8ZBc0xtMEj4sjMRNBDeTD
K+VnlQ04Q6RPemLggNsg46ittohW9YluFXFQ0MdkVRzJ/6wosR9dhXI8D/17p4+ehuja8Xva2c1j
WUlyZN3Y3A7d2xBYJsFozq4uYc51Fg0GUNGD22PRhBfh49pcd67xQ1fZh2HUp5CEamqvB9ddqqQW
4lClw+9msTw9Hk5Ev0TRC1g0twe98/JmnWC4XA2oVzj1Yl1r/WJFLmy0ci20B1aTI9Wf26McEbjr
kuCEsqO4lRFJSRV7QtzhJi6jbNsPFgNYr3jqg/FRme69rqSx1a13E1Qd/l0cObLCY5kvZdmAzXod
iGPkBfeOZ+IrB/FqxR011gm13qvuEXPxttGQQm/EWcre5fVgbvwAnL2NtBEIN/quxpEbmS/II4s2
fOljVDDD5w7F07AcWT2QHXnj/KgTwOTIhM6VELvU14APamABBApPwU2naL5FCuy4iTDMaWexN6Fd
EE2DKu0wDFso3OGu7mJ8kj6IKjwOAZr1d9+EG9j9+Pkvalp8TJtdc2dmzkM6Gi7Bo+5EXccxLPRD
TDI9vytwghEoE6Bw8+rg2DN/jTjWQ3WKvmJsRcRVt/eG74OGeB/JVN6ykNCiqK+pRYDqGJzwZTN9
ov+jmIq7BuTu0sJQAIwHUHM56xzkconxTgzcyG6PGWrkbRhOvQFgEk5bM1ufqiBGi3CjVwcAVjKF
1ynGHpY5prbU5XmefZreEal/Ag8hPIkYKhzmK2vub7DsgyVwyusKifVCDHoZNUgWL+Oxkkngw0h5
WVy/PtwhP5LgsaYfaiRjIQPjRSTbQ6XyT4Y9e6s3n5Cpt4Tu1a+xY7wDPt9ndnd0CzyEMa1JhTl1
U/kcOAVQl74JH73Zv60o3eta+Jyg0NiVfK+NB4VurLttFFdAV9cmRxRK2voQF7yuUXmrqmxZ7O3D
PGK7r862j2XSDDnYl050p5gQkZ3q74ec81EyHWw4TZt68eRPJh5mwowRZ9tr2HjklUxfPpHyXmL1
RH0siX1pesVpmTAt02AW5bUEHdAbaOUIUhZIF54Rpn41vJzBJJst5Cm0RpIxum46k9MKxrDAgV/V
2uKAOULklEfel0tWyvRAHXAPBJPNfaH4MCao6pMTKptXj7jySs1bneUoAOk3sU0ELcF1EzGVbn4o
muE+ANLpuy4PKFKOVOjbGmXIaLe3cUV8jRe/xlX3bJL6vGoPJWSVNuzFugkpBjsVXyzSCxweH1Xo
67bIExBaDgfCzlwjdflONC+ajiClGzZlH76eD4XF1p6N40cXFj9Ct6bDodh2uw9mBwTYm7xNLTJH
He9bXuJ1Y0eQ92dCxiZbHQZ0qAA3sjOE/XhDTLZJSwOcHSGLKXq67N3hIIGEM1rbQ/Gj4myy83xq
MAS81+PsceKNOPO7TQI4jqSIRsX7ZKRBQBhwsK6cxWHoPbizAA+AUwJok7MpJeAErcddEeOwLxwX
JppdXqzyG8OGaJdIjeM7Dz5iQuJXoQLda6KcbnDp21jZ6HjuSENCZinpMkWwNytHX42QHLmB3OuK
2Lh11quPrmZlwnl/E3kpGo3Eu7JKW2xkNNasnfOxaUDOQTJhhwxX9PK2peOeR7tZyai9j01Dk5Rm
3AM0evM+Jh+ouJr37dCDO+s+ugcznekgBazvGAlWc5S8pgo8Ielt7H0ABld6wPTWWvmN1+Z3vgkF
0vV6yMbqvtI3Rf4s8hoOMgFM+Fs7THYum221ccyKS2Kz7mgjoidZzK9dmtxbIRmilmO9RXOxz/MZ
tSx0uHGU32UDhT1P8uPkAOr1i+bgTPBSwxCPayYhLxPM1uWVsZGJd1/1IC1FXyNI9+97DzhQCeR6
b03Ra0prbO/XgLNbIS5x8er7qKUHOgsGEyTGmOdeYs1kD9nGoG7Xk4vpWw3+j7TVbAxeycGZOD7s
dMGxeAgK6wxCKqWAQrwfJM5bREAi9DPvyR0LfRoKdqx4EgdUJIJNMJxdg6BCPrEl5GdiKL2fHUdd
Y4RFCEfR3I9WuTKM8b4roRfPSXpjR2LrjekTDC91D3Zw1enB2AmnKPd0RxHaW/6euIGQFNAUzQpJ
b6XJWza47JjjMBKQFZvlqllnimUOxzKHXx2/4YxQxyRvNsBr94ywYFvGAi9UGBbbdEyfw+4uDlW0
M7CfbJMZtHnq2RWHEajqxMeQ9TChADeF++Uk4oxaldq3dD+kEYwvbR6PK5tlfuvSeVz1MDMIO8FS
FCuN8zIJz5UBvbxIgzeM0mRWcVjODDkjxyrwCygGxH4Qg493p43qMDql/uxfIzc+aacDYDIgdG+c
FnsgIE1ytXVeus8gVtC3h90hxQaxJidlOJLfyAqPx/zg4gcFLrqfMlWvNYgBDhL0FXCL7eJp4gNE
JLBTBUS5+s5bIJqlDUlkWVKXqKqhMqxAfYtDN5IgMlLuNpY+W6K9MW6S3igPs+g/o4HUvthx/e2c
3zplR64qGMsuljwbDcawiIMuB8EMcgwkRNZhDqp59MF9pLOZXoTf0SvWWO+MLN4kKWZPL5CfDVOP
QU2bJOyRsXF1kjHbFqrZ1hb4GiTV66zAcOZYAr26Jc/pcG32PlQov9kS4LArivZZBnV95RAxtkJq
DbR3yJYSel93C8WtsXHgcliY5vEB42+/cj0CeY3Yoc51Hn4WBHPbI6fvxBXPzZc9R1SwNVMH+lYM
DLKOLowGQEMnLtW9s1JNe5LQdqaCcEsvFA+WN6OnCoOtrzTxlQjLKmzWq6C2HvJEv5mMvg6BBdiB
c3MI4iyXmY90K+vXI21+ct6QI3L2M8ziW2e3rzgktrlvEoPYJKfBqV+l20J51iUYbzgXYPlGjwWp
GWnI+j5uwa4tqq1qA3ZXrPnaYd6ZFwYoGTYQ+qWPYG+eSyCWE9vlcSSdaj2V3cMwKigmXXIZ7bzd
Tja6/TA3DpSa1YjhDxsWsXgUqIN9ZgDIIIMgndlSX77jBNe0vE82r8OOYUmy7hISHKbgyU6oZpzo
IQwahCVllG8akJXkPDcJ+T9eEr4zTN/BDTUItrIW3Sa9L9QMCQyx+HFI6fc5cwLjI86/pX7ySaCv
sZ5bg9SZKD9XxXUvBSZNKsJDvsjZ8xrlJqPL71jvnk2JrF0qcaQHHezISF7w7tNeEyK9LXgcG/dt
1LdpRbXBtd+EWXioVPs8z57YR3mJrUVurHEo14bhUnAoffQzAmfcpP4R1bxwKJoh4DAJkE3Lz13E
9ppACmtXiwnEXwJ2ZCY+zhnZ6DDUjynr72Bz4nDdRy8abhe9fSOCDgsB/KrE7QWecI5sXUT0BsB5
uINWdoR7vfZn48GShNtYrn/XxYC6iVjCYci75jfGhv7FXRi6A0YrqiNejg8I+uZDTgk1EaME26A0
dm3WXY264VAa1ZfM3KbOgg406y/AuTvRGB0s6PekintCgXirKwdrnO2qd0XHZK0AUPbOiPcRk5Vs
qOcmZi0dVa925WXOxnkzYVNZyyq7kUSXzG4/7ixBf9XT5WtHBUD0nMReqnYD9oW1Q3sfP9ZSg45S
7KB4jrRG/Usdk8Zak/OwsWNSFADTrILWdjfcNbqC5on7eGf18AYt+EnXiAkq8sksZz/icMWNv7TQ
2WKB7KT7YEHVeK/poye94Jo39Mnp02c23netIIcA5eWoLZf5QWHrYzDU2zAVUDVbVu+UVixtIXHO
yvFZVCUCqZTSIUkS+LuK8w6lINTK7lAFizpW1nsdPxXOoF57MbPHmigFfdnvkiYFQ2+9M6oZGe/E
8LC84KXMzUfPC27r0Cai3h+2KLbpRFYpiOUA/oNWT0Oj5M6RX57XP5eOMa7ako79qAMAY2W0rTr7
K1Zmu7Jyz9mYSf42qETTBUi3TsZgNOw0AQ0pG4a/qhm7kSjqM5xr8M3EU07vFMZxPTNqnXzSHkTS
jYcS8SUviJcIB1qmFltzbpZCA3TBXBAAPxV3vY3FeRpIkev7+lGSFkqWyXCKsO2s0T5cpcBHPM7Z
K4A+zv5DUSTvOL7iIhJwbsXwSm/+pouiK22Ta+IO3nmW/jHCpLSrbU5oXltZe1E1H6qgahydGAc5
S8sqKeM7zOwr/sJzM6X+1iuT6ZwTO832Q9t4ri4+a+DepZlUG2CsYCzalcnUq6OdktcQGinLt4Ns
Pu1mlptRNGKXcBZZZPmbJoSQ6PpEtsreWje7eADdX6b9u/6JRK6zDW1zY4tFc5sS83I2E3nTZlG8
h/a9Sir5lHj085Z++00AvK3FAQfJWxg41bxPsIzIj+0ne+h3Zcg6ZofJxQin6YhTkbBCOyV3874L
qcCTvB5PNFJZX62AjbTbZ05vEwjLPRz84dgvAne36b/yMuc2hhmPqSdueBSLZ+UytCbebtYWEbJR
RDplk2DHb3lq60RwTrarS27pj6mDPRSgCq+6/CUoe8J6h+yWjTnZMsS6S3pOlqGjqW2X2MnSliA+
62wBwtBBIBe5zvSHGwJfBfAHGPnelBwpHBpaVH9Y7yoctrbFhKcl/VX0Ty1kIfrK80OT0zC0kbiY
Uz0fHBrzazETBoCGak+8JjFCnDDqgsZRiI3Z69WT1li1ZofwsVC/QIza5DEpu7UwGUEaJ8dQDBCu
24zRvuU3b1rpT4opIpWT/sU3pxeOnW6f4fOPXWzR0iUdQ8XfTaz+ZuhfluQRqnl9a6jwCt8CVuts
m1WsknPB4oKfsNlXMybY8YjfHFqiE726RrVJaADMFQJNqFnHLswxCNL1UCXh8gxwPLrmVcchZlbf
8eU/lQU/cCjnZz+QwMqwSKhUARjyx00vmNeVBYNNh5MmD8UdQNe3IQKd53YXO+DRRu+M8dnej424
mmZj3/VarB3befW7mkQvJgHFBPHEkifQqHhlLej9sfcZDt3O6Zjr65hNfw46zrE1B8xyxIbZOEQQ
G+o5LegBNiV19dgUzALy6lW0WHAtFJ56oqmeGy4cXwJAmuktS4c3Nlv0Dcg5IOswYJIQNYjG/cz8
7hw7+W40Yfrbw20O/bnqsS8DaroafXoyMo7MfdTc1N6SvJHWGDaM5nrMBbs8go1NBwtqVS4I7658
TGwDJ0mJuDJLLehQ3cCP0ebXxB1TtVGiVTGyBeiXnMIYRDowAQ+L8C/QmsQZQjPWlboPGmJcvLrg
KBpN30VwWzZ+vZ5okleGOhrxCfsBDZZKM7jNvnouydHMsfsm6HKp5txzlfh0i6IUSVVv0bnKYGub
afhhx+QQLqbLIMdSkurq7LMH0DqfoH208w7TJVmdUNN59PNnLVg/mzGPN32e/bAho8Ed67ZQ6tS2
j5hntvC5aHRD5mQCs0T6dJ8ASK8cVU0LXO1qnInCxdyIXTgbzZXPiR25xRqf+qmOGdIUGFxFSXWV
9OaDmTs3JJBuatiRYyfvSziQMXM8/dOWEt8zzNGrSdRvDUG6vFXmSizssjHy78OShiywy0kD8noa
tX1hGNTvArIA+FAefpKS+7Ucr5ouwQgpx+tAAC7KzinEqkPHuHTrJ+hdUJysmpYXxO8nDPD5e9jT
Ig9R/njEG9MhfB6omc5EnufEvnCCTnilifTo1X3StONjN34DUQK1v2/u7IkWuNZ0TRM/2zMFXEyB
mHV83J2h0V9l5q1ReQ6YQnj5TfhVkrqwIY1tPQsP8Lz1JIdsuHKyEKGGzdmQ//m92GRkBeNfC1dG
Ba2OLrkTDs+50AlrEMW2HB8F7lPP7m/NgTK17tO10QiusD5E9ktatf26r+l+TNTp/jLQqoF95sLO
d5WBQgkFUgq9KanJi5lhMZA8koI9wkcSw7JoBw08g85vTwmej8+hHxCnwkOzCkqHOpTw9nZuNs3c
onQw0mTHKjntm644Wwo4qdtVP5wBf6jbWcEqdhycq/9F2Hk0R66k0fW/aI+IRMJvyzsWq+jZGwSb
3YS3CZPAr9dBayONFKMNY968mW6yCGR+5t5z62KVFvPVrdqr7AeWgQx5Ovw0Km5BkjaAeP28cvAQ
RUc8DjwotCCSQc5KxWoHweRFjE63ccvhrUm95GIaMoHqxYpA7/HQn9ss2o5Z8y0jvz36YVBBGRlf
MzEirMFLbZNI7snqSGLuJbPChEYPN/xAEhyvUfkG8eMehUg4F+5A1vmQX9HT8kmzYi+tH+OfY2qe
ntH2/kXkZ3Ew1P620yPT+vq1ZDeyI63xC4I2Ug0Ah7kZQ32kcDAzdna9RvadBsUvkEU2pIbwLYQG
XVXiLB39nHjpvCc06GBAySSxAGQ4UC4EVzh/Cqc6JPUpDd03QJ241ji6wvDX3NqMrusY3XIC0yaB
kxH13mNryrc8TRqoeFw1GaaZDRlazGWDhJSBPpQIIJhARxwNYVMhG2pIdiHGueSFtyyeP49ihnij
HBN4UAy8Jg7Po6GeM2bczF6XXcH8lEtWDjKzL0STS+Q13rocfHszsrXdBJKYii6+SsWfa3kEfaQl
2gyzR+3GE5/5RrIxDe+nzFBXJkTP2xPhjq0BgDNFQiCB0a51gYostVtIDn7/VJLJyxiG2IGG7310
N1hy1GrmG1kNzpE2xtsieP8ojOiJ9Ml3zyFHZRyhqiT5QFjhBNZ5JMCTypu0sBhObeSRsTlN0E29
YVcKdWG7Ja6MPM8oTWhPsmpLwm5/+2nLgIfPYxSgqy3y0GnltXBSBNO/lIU6piQuMYA5aHeg7rYe
jztjSFQTNekrY9Gys3MzFEHFgpoJho+AZfIqdi5kHfxpCy87e9ZXZ+s93K2715d3i6vbacxVW3JO
SiIZiMQYtoVXaAbZOtlAWFyzMQAT2LnTerD7JTmN6A9HSaaPjG1sprYYEX6gOOzrqbh1OgadTaKN
hQmOjFpiVxUID2vdGRtRnnuULOR5t9jT9dxCT+MKtgvEM3QgjGh/xAyE21XySum1N4CYr7hgE8IH
4wenAPjRzIRXpWyOvA8nAIONgew0CvasdX2autOcF79ACFbbLKq+EgHxxtTNVonUYV0z3XphPtVR
SyYCe83EGM5Ecd1HgKagpmKIh0ttyGmcY65iezwxjwtbEh6iuHyuHWM3hiX8PJKo8WJJwitq/TxP
49fUG6RNVChJwrq71UV7T6T13kfBvpi5VKxuoC1dAlNN83GWgKByNa06x71pRjwr5o0rGS6CoJG4
8AgVghzChH0ESxcyHlrE2idsiMwoMuKYZgcsZpdAn0Etty79gHoMcFtcMxTLx/xYMI88I976440t
n10MA2+oo6eWeL9VMRjBzsg/GWSxpVQPqeV8ZdgIV2ZjlseOTbeZZM45d8u/UY3zSydfoV8/VGmw
MQFfGZIr18M2SJ7UZwecVzdk2ExnT9TsmZ1ynwvyYPqiQtq2Rx9B/HDXvTtInNYhIxCzMK6zsL88
Cm07vYlYdGcRdz+a83Dd6fK7t377DLU3fmshiI6JXesHkyAcm6ZPEEdp0ksHgeFBtiq+JvugqhYt
keWtmqGAu1lDsiWri47R3hr3qaUxrsZ6X80QOtLM+5xM0gORH0abmdgDAPH5ccyBEXNlfOUp5aMv
0FF4rmZOc3ftyT1BrGduyeac2nHs1U7N9tppZfQiG8inwghuCcvV1UBE1YJZ54FA2iFYpCIr3OnZ
hb8dvGXF8NvoiMThYzxD9okgQjs3TrGc089+0+wfj1HKcF7SX6dkPZ+aKdy6VvNOGGV4qIL53c7r
T9mNPLERwWkmr1PaUeSrEBJdYB35UI1LWi8eIzJWlIQyISE9wlIIaCEH0irzVwwvwwoe1KsZJPzv
WiIlA+BxqXGeO7t56ROm5Doorq2xK+zcPJccvVVjvaLfCdaELNLQShaDdXqa8iY7Iht7htHEsNzm
dUWUckmYFq7sbhInY35XRbEIotdVcROhInB8ST50J03UGnDaje8024TlTl/rcR8DaCYYLb+myvrb
FOKvZnMZmmiaicoF93skvzueEBNmgY9uFSDMjhDHaK2MGRmDuygowmpvAHlWkMDuBC89mRwWTZ9L
ZjFMP1y1s3LvRrf3sQQKomwPTkZZnYqwemN2zeLWiNZV7VYXs2uewtg8adKWQJs9hnZMZROOITcr
bR7aRD6f6SNfgkkZVb/HHZ1FMMMxSoD60k2jOWq2VpVdMzpvAuzCDULNh55BDl7kWI+07cGfrv9b
F4F3hbRBSkjw1Ljq0o7zJkzL5yqnis+IwokdCFJBGXqrIQgfBsdmdsa+dOhMDWqITUafnI2whHM0
AW4qh5ek4RkZXOZLKsby63ircQYEHfcT2wKvX3sJKtystL5823DJ9uF6EDGDe+H+Ie6JORaH8Aqt
O9OLAP90HJJNppzHVIEDwwvAPzCtr5TUW93IBBnQroWdurwga6efsrdQ56iiXS87FKDKadux0U71
MxP4ZGoDsoaTZQwojkyXGjCc2FPBZe7QkjwykinOeUKwDIeV2Ato9XbWGU9x5STPnpkeYpvWOEf/
fghdeiZW3lvLkB4b75w9WsxHlvPDnSI4kWCeX+c8MDF5e+yH6nJEyCBhMS5fdO4VxyoEetPbwYNf
9cFDKvtTVRrTOSV6CNthcmxrcpGGUULsxPBM4TaebWOct4GTcLGP6NoiH4uxgXftRTNPfWTD9hCk
mb2IBPE927eMa3HX1BHAMYRE58J13rs8a/dpUc2X2K40gq06Wad5xcTQiu8i/5z7DJm0rw12VuQJ
YXLf2W4C4FwSZ1TD2Z9UwJjKnv+44T2ww1+dJOPWzeMtJJF7JAI6m39ERDohESNiGVgWFOmIBiZU
RG2aDFqzweLRIk+sJkEMATIhQjBd24ldqciIMc8caz3ZUbo2uEK2VdQnl8Jnok3RdIxN+4ZQwduG
/BoYtZKdYjAAZURubxNeJ798CRSnMx/DJ1w1wD7k28yJrsnIjBQ6+PI9FjeoddSPjm+B+502hq+t
xZXwRYAo++rBnIjacr90gTIIPa5eTTXRDJxWDzJNvUd7cJ46lIlR2V1N8Rk3nLWNkB68RDxmbcW5
M8ASy5i4CSTH65Yun2UCV2MlGF9Bif9lU+gmMRcyAn1v6/qIp4FjX4rQ3XlF726anBQWQZQUns9n
Bz0JwBz5NJpElGQ6zM4msborXAfEUk5dsidF48KhTEeN948mjVFnATOU2ntadx5/V+yxdiTqZFlZ
Ba8Q681L65TdMR8MchHQlEh7fBubDAW5ZFMtIm9Y4Q9F7OTSzcjCQVg6qUdLSTCiebPBlw45djY3
6QyHw7UxOihHQHnqUafHWcR3JBKYop+2Rm0mqZ/Kijl5R3241aE6tjiS1rVzZLZZnGGKXgZrnk/O
MnPDPklcScEUVDMbWQReQZgSau8ZWzWHxc5Dy3KrQ/abZMzkqeY7GvuAkAByMLgFQPmRbDEEF0VA
aRIziJT9IZ74yaFQFXuUMYcM2CMtvn5WIyjOogT5r46DpLpQo71mfjge7dlfRRp+I/u7dNLGxhmx
p5Syvrf5xMXbF4fCAFfVYjBc5TNc9JJtF4jHV5xmzHlcIAfFSFCNqwCsjk2/NYQK6TXSXTtqWh8r
IK6YY4uRl3J2IcvrFZ80wih4X4x5DoyBmfBoBDnYRVNUQoJSrC9QjibG1s3JnYKzxSzrb8gGaV8s
u0iZ9MQxjwWPSsVvsASB6HAqcUdmm8G2y6No4m8nboqHJZSm6yeSJSWtRNLa6bbtQNyyzz3MVlTt
k2r83fb2pp7lqzCzp5S9wN5zmPg1abUc2fnZLF3meCqiALB/p4T9pQ5JjPHCJlHhQKptk97xe6xd
RMHokn7Zo8Pw754ZAfaT7BIbEYcfOsbQbp/oXyhw7WJDAhk6cOiO9iCvoV3u52K8GvTGO3N+pBWv
ti3JMginOGfFkYEriiEbjPKQiAuTpEs+2nQqas42btCeEKubx1l/x5qFWVNzpihcHZmXPeegj5Fk
W3BEMgrSen6SwODXLO2Q+xlsZpzpxv4erl2CpovUR0yWVAflyfHzm/Jm1jZygJ1cccAZ1uRsmcKO
nEg629hK710nOnfklF98nHEAfxn1yCT90S2uhtAikg58ui3LH07M5Ojz0abo+hwv2ZEggEZMvVma
d6y0rTdC1x4CPxS3vfSYrkaD+8a5vi97eHvu5AHJxiDJNbodE3SOcWy3ewZAj54xvOdNrLfQ0k5J
417b0X8jRhJ+b7PocmekksVC+LA1MjTa/W1b+4un+5dDvqbNLmXXYwBjpPJTZIXa4SB0oCYywRgV
sgsd5EcW6Oh3KxD+07TYTPsDuUQX1JDsM0Ck7CBZN6DOw59ijH+WCnrM6RQRXEf71EHUFYJKzqeU
qr0v925KnUzg3bWq5MeMmN9vg+kwINfAI8qeiJ2+jbArfXQWeVEvTeLGx+aM3hrHZ1xveKZNy5lO
2Zi/4kLRl4J5e5Vlyatj5cy5I0LZanWSdvC+pKNrixyiCAbbenYJKsfZYYkWJ2qnYdFPlo/J568v
mBY4Cil5MH+0ir1IqygaXRfSMoqkR2zE4Sm0rCfZJbfexH4KmPBDDPJvYDNusRSiVhkVxtGygA6H
dsNDNOGOMhBStUyMO9afQ9PdLTMYL3Wl7x0QbHaR/nwr0LzeZJp9d2gDT//+yUdDtTb62SIZb6np
KsTfve1g8EN6vE8tg2e09oh788Upw5R0N/NmBrw3TgRs8JbNASLoypvSS2TQPqxKAse9juDp1Cfr
vDfTcd2TOe/FyaO7jDQlNu7veNFpkgBhBnm3qxVtjxJCI11zoz1OHPsEaaN9wJzxmnTpL+VT7TBQ
KnM07n9L0b2NfSH+RF5HmSaaJ47+ZpmrGVuoAiihTQS8avliNiTChvmlb6IrhYh3yA0KPqsOXu2K
yWMNVsRbvkQSvmqmynPddum6N3LrROhngr2CRdcc1+fE7851BVc/9DN2M/p5tDssT23motIt98g2
4WI7Sc5GzfB3KTMdWJYI5CqfIExvmZK2ec68ZaK4SBwOFevBLpI3UXrnCpGr6f6pArt8UOjy87Zk
8Ma+SvUS7n5MQndF3nIeJISOmv7f2Ut/V353ysrm6rFTvg0WSEsRwdvD4bXxTXtvJCxWk4QVTH6N
UZA4PnDIoFiUpqPFSwVvqIrrX82ECMEFJSpQYIWaymbSPev3DO1NwsD6Oudmz9o5vkcNGxWIjMPe
99z8VQywAW2nNCgo2YalLVN3KpuMemuOb33jkxTl1x+VK9MzM6Nw1zmyflJOkK5No+u/0hQoKGy3
qzs57/oBWOaDt5SP5itet+cZ1GMwMNt0QcHpyXvr4DCSg97fEFIdUsN+liFKkdqlpJib+rVT9j2W
MYKeWO/Bah9qEoZiR6/HwDqjojFWcYT2ocpLRjiaILa5+OWbKdER3JZJaL3FzPiAPJHpFpUAcWgk
WMzPiBpI2JUFghj2XfXU7RGz0TzwYXJMbELrqkJkX3zHS24sanqOBee6dAvA1RGGB9UJfRTLTCmO
Kby/nYONaeHFo3zFvE3OxbkBsZVlz5U0+fwpOcueoYKWxZPrI7QaaYWD2vpI0oSg+NhDzDNcLcP9
0WiWLV6IDI3fobRQejjR8qZFxsMcekA3DBvAM+uHdCgf5zEJ1v4w1LcajPY6HdLvoV1Y9hiMmuMC
NA4gc4ws0g281VEP7NIp6k8rQwOhBouMnqXu7icWeYrdNsoS49okyj2yYgYSJvB0IYFSEE2JcqXD
II6rL9o3hTD+wyizmnifGq4+20K/za+wQRG6TDZZajarxNy+Q6TwEW8hkixMshpq94QAzoHK237H
vCobal40WUuaShR3DHhQis/zvUp99ikedpiCR26bE/q+dRCfm4GfboXJZlyNN36tj65CKsJu/MKC
77mfZXBQtr5rzWPbUhLQfGrjbGWmjwf3E7z699hzUnetEldzaNmQTxQc9BAP3Gnz4xm5n944hv3R
2/qriZbtSmgUzyn7vIvRMUes/E+qPP8r5T+MYSNJxSmLfcyZTQQQmnE9ugHyJec88r5sECW+xh5y
6dwfaGeiC2sW3qJwRJddR+uOBIWNGMWhtiePHsUiXxzfdNCLAH2L6O4TqJbdzD6GOqjWZ1BdPJfu
F1GjJML1vvmKhwkLDhMSR6AwgzGxmkjhuEe48TfKZ6Mwj2IfiglfI6usvq12Oe6KTVuglW9kp7k6
UeeoBLlZ6NHJWkGNPNIIv+jyhoZLbN7Ggx9fwX6Y20ixGA3m/k5hylTCGakrmfDWXD5hHfan0AyQ
u7VwETwF3bmKg00fpzcvqZlrmgokzNw9uwWIcS+5Vv1MqVn55VPmeZeh6Ka1MPvpMM4IxuXsRUc9
4+ybbTKTk55CIgHI+sCNds4Lq+JFoH3l7DHYgWIu17DHN3Ct1FlEo0VgnDFuspkwNxLhgTybTf/k
ps7FpPhZJTS1r+7sigcnF39dVPqncHbTrZ0bnw5typWsUomzeaSPaKeT7bQcUT2sZGbIMmzZnMwH
O2qiE2vsCvduEbIoZNwtinB48ItmeLCDBtt8f0wPdWinj6ppEFnF+7jCtspOvz+1XrcrPLKa9MSR
g2nD33gFGwdiC8I19OdsL8ncQn2O5ChrVX4V9adZ9hYhW1lDUrHcB30+XJwljaCb83MaBXfDFQO4
TXVvkLiDVDOpD8icJs9qTzPAlUMNGhOw+tn6grelaB/roaMeJ1U7D5ZoYjLwLp2ZfWqscEczjMXW
EmzhFXKqTTRAQhMoW7UXzqfOpjIKK++Mkm+gpLGzY/aXuW+MGrX5mIoY4jlsMRDXCkszbSc6Dcyg
iJTa4OcfZTST3EYGiT5zkX0i3f6ycyu/6GliJAXwrZvN8VaThrYZiSvaEwDB7jtLCZwhz7eNuL2n
qaAPgbgWq7zdKXKLVmwPp5NwxblEQY3rPyUXrtLB2bJwEhmyGig6OIbgMgXkRYAGNmWfHuyeA1Yl
2ZX0O/GQeSRMoCVE2mk+VItOGNJ+u5f9hIXNfjMyFjp5kxwCOZ7ios/PYac+O2Dye10zbmD98mAE
5sGdJDYs9TrKydxwLDdrb6GXa/3LaYatZ0m0rLVUnAS47egG4RZWAi19fZvb31ShjHMnhF+xiwo1
dXgO4Ch1nYtavx4/kFHTDjfpczOUT2Yxc7fJlA0j65Mgww6QxFwNNp3NFN3J/3BXjTk6Z4YFqwEX
+a9R2D+967i7thmpEyinhquLtnQZDp9Ro3xanntkExatBB9eXEw7W7EYlz7f7+hhXFXRT+zmB9w+
3GWAD3xFR82O47Ou3ReoQdcuzTZWYaJKRYHGuNbVx6ylZOlV88fNcAiXZvWHwWBmMGICvEwgi9de
kBaUJCBuwNrPxJ07zDbMatEDU7GlwQKqJ5iKoCGekLykbkCalkPT1ya7L9ENVwK2XuPAX6LMWXFk
uFgMEjJWuQc8wFe4eeqGZ0fGtwaF6oAJh4Rc68/s2I9gyD8HLHqRlfzYtXUfSSCuCYaKc8QXweS9
uJhVAk8/WVWIZz35PcfhV9uyU2SzVa9aE11Ap36b9kMQ9o9piXG2DPi3qh5/z1Z1j+fq14K9MFpm
V6q4hC0wySFmY9813XEOOib8wKqt5sOfUiD20svQvIQvCXlTWExXQ5+pTYxGcGW70512xidlg/fz
KERYsb3eOAtD3smhvGb54q7nVEKdjkx3UyTTxW5Cd9OZhr1KDVwClnQZr4zdhz+O0b+nRs5oz3VP
zl374rOhmVFD1jYkHnNKTphfDhkOLUZGHtsYVNFN3wFkJ2vYcAza12rWKGK2CBK5L8IEjELDGMJA
EhvTGpD0Mm0i6fprC6/DQAV0y+I33c64O3uM5HUxo07AmLkiI31XiTwn0gGHQfDsVV3OUo9lrMrs
BTPgP8NZLo5TY/O4mVjCSucOW+LqO2AutWAqV5dOvYX4YJJNuDHc6MVs+4bdF9j+wT/J2Xj05SLi
hEIj6FEB9/yyWfHjGwHh6WgiPaqFB8/1FtHWActPniDFXGzDM4/tnMYU3L1cBf4Y37s2WA8JdIGm
dCf0ZV1OHywdQGbVK4iU4sYoSfhiuTjpBdmiXJli3QxloYqIe2MThnOzA5jx0wqG+3A/nmTaUJF5
BkVq+uUOaApkLZaqIDcZ9Wn7SOWDbedAWzovbah/duIJOT9PyRxHJAu7Y/dSjvNhjrs7NeVbz0tD
wDXb8xBOalza+YHOLiMyggDsiKkUXWFaM1eFddCiOX2wR43vikwNSlXeQnGACBSgn2M54Ye9/qD9
W0Px6b/syLo3cb0uiiw4OrLj5yIqq/OeG3awp9mqMYSQSYdgDKHc1otQPOI/MAhSImclsaEZ1MwS
2bQfUvJZybnTFyuFC/+3UdmRsSBeQYtZAHE1UkM+cgrWiigAbx5CJZvIdkx73mtj4AXxPZ/4Bfu1
1yiIuiHuTwIPy43l3W00ppHoEnJNurJ7Ivtj31lilxQzKbwP2mH6MulbfOJ3tRN4NIgotbaexEI8
kFfQPSs9v9jM4jYIt74DC1GO2bwOCtfFSFiGPebPWqVowWpnO3OTw4Q1XjjPKjY60ZsVQf7VuUDv
njQET/R43YB4esL4CWqaPSYFX70ozjGWv6RsbmlDBFszfwfetLdQjEIay35EXVwjrDx7ReBOIwx8
kOzLmt4/dyxoHzw3evSZKR96s7r6TRtfS/TbcQKdpA89ilBmRmfzk4Uutb8m+HeY+/AhI49XSdZA
sWP7DM/5hufW7S56OHhZ92hA23nNO0jBU8makGTYJfF7cYwuOG7OGwoV1J+QFUT4mBL73tBl7PuI
jxrB0Qck0+wimfRifAhOM9jDA+iUS2CI9kRwR3IsicxmShA8eOx2Q/o2uiZfnB2H7sOr5fOUC3Fk
jPjVEDM5zUGxjbSNTg9Vs+7GhyHKX6C64stzNGKByqovNnkgJ203ZALp/E8albSerNygF/yuM5dN
mO3s07aRvDfLlg5FHdEmm7ihQzfFqAlLdQ4Qfkmks/gtxT3xGPEyFu2D7IkfdUfIPacUnsVj046P
zImrFxt4gBMk6WM6PAnfDU+eKngmJ69mtZg756Cbq51vRUjG8mrrEtr0ZobyW7TBuQij+tVBoWcR
8sBbinikyRz8W4kVvlCcbv3k0Smj4peAsrLxY4cQQl3sdJrly90sYL7n80GP0a22RHJKo9i8zNN0
mhW/C8gzzj5xaPMm/KwXRL7kWVWPgeWeo8n8YMowHKLOLrALVXx6AT3JMM0crSjiFhwlNX1v4/IN
Z2YO6C0YD02m/rFScezDnBmP4PBEx3QxVQ+DGHtgLyENGv0xXJaYkENyCB2dY7m8pbLZEsi8GkUL
HiP2owPfMHqnlsqBaMJmNaaDc53s9qChm/2a7eToAv4hA3TGd+fBtO+sAxC0byQSmgzG9N607jcz
yekQ5Pl7xFpoTThVdkqVedcc1mcrMH603X2VEIIftFbmLpqdZ7p5REmyyK86Fn89m+6kkxXrrSGw
kO6DO2b4h3kCrcJZmUTIcV5gj/NfJs+UZOfVe7OJbS6TIXkICu/NGJz4SjiuXiQ2Zu0+0v9xy6WV
Rk+Qp1cum0M+VgSZ1gLa3FIfg+mBUdwWCM2E4YJsYGAvMotUyDY5E4Vw7pvBvgme9q1Xet7W7zyM
4gmZhL2T/a8vRK/n7MaNcSU94lDQT323iPPf3TQH88/6G3utA6kTt32HBGY7FFX+LBP2cHV97pp+
gqf3khVZfCMDJb4xbZdFM11cntEDJq5424ch90TmFS9Bx/IXSFGyaS3KxjpTKMTDsnvIFLbdyu12
emz/yMzNTm1yBcKMrapRf2HrtphuGNTgy7GwVG1yhrN9225a1nUvZOSxNdLWqW3hH5ftrHdwXbpr
1kVfDY+8P0RraPJIsYE5EGhhrk0/fFVpus0VjgFlIYNgeomoredwJAdxVMY7+KMkFZ8iaDOW6fMn
srZvfJblyHDH6kSwGxyFFIX6ktSbBaAN7jcO09WqKwd8zz1RnkLyOoh5g8DL/ItIZtkJnLngF+Wv
Nf0tBss7W0kU8tkQwZDDocC7bw23IE3VUWCKs2PRXvLYvxuWoq3qY3efMW5g9qxuEu3YvkiDp9Bo
AyKp5PvyQjO61m+9cpFN+mo/EqXz4HhFsx8HquO8QbkTfhJRe58DbJk5W7ltYNawHsw8ebA58MBw
7/vY8C8yEGj6RI7SHkJL7BdMNABdBFIThlhys8NK3kA2KMgixi3upupBz/jylJl+i5K9oIJ3ymt7
RjPlnwMLMe4o6ptZIcuNCziwLrYjCzkmM21IOT3Bepua2PId20nCl1Cm4qz7dmT2HNAAlC28v86G
l23iYKSMftWhJrYubL6H2s+OJr9GOI9qC7JErEBss8Xs/JNia0+N3Q87MA7OOlGWc/Szk2WQKnSP
kydqqmnDT4SqizDpszTcS0+njNPoS8Y/qpmfzba9xcxoa3P54Uu+xCrYIYK0sbOUQfXLVci1fUQd
rxvB0KAvIvKJrKk/ViimvS1VWnizUwRvQE33TcEQLUkwOQjkAN0k5b50/0Qx6qZ4fq8wsWx9oRQO
T3GObFTbinA1Lv+aksa5YGwIb9ybhDyzRyrQcXdxfklkyQDnRUFWY5SYXr3ZOXgenUPsWhuqtlsT
LSiraYFRfFUtO4luUconaI+juUHaHfKSm7K5+SMTahAEI25Fbr+S4LHYW2gzL3bNvxFm6h9s54Pl
MiVH6WzZfP+kMfoyxB+btJG7vhopwDQ/xJAOAWe5XFeO3EwuFWeDO40zmb1AlDBHfPRKF9FNDIdK
ZsD3+LP2IiIiGmHYoTafppmNQqN9Gjzh/H4S217wrWQzVBDmwkCzkqWoUj7L0Ig/VBDxp5roQI4n
/tYR8Ek7IXJ2NICIPPgafBA82ow+1IzvaGx5aJvG+yhM3I2hJkHUyL6rxELzOZ9zgspWg9cDRELx
lxqTYluMSdXU5TMSpG3Q9H/gjbF69+FKgKJwVT6y2caHObXhTxV5t9bMX5YwKM2ouBmtBD0jRIje
pNy2ab7ymHQ9wA3rmf0SJcsmZ4YFyC/5kYolv+fCVME2XGIo7Hz1O62pueBtwd8NsNq5HbNC+96F
9LNhyYolEmycE27x2qNzIZd91XYA4PSMUt0vVowEmJBO7h9V6Genmmg+aaqntllBHTIQ21bvo8kR
N3lEpkZx/EWR2Gv+NYvgx8gwvJ2IkQNryemFw2k9TBMCi/xtllO7022xZ4qY7ZyCPqOEArVScoD0
19DJdLJ47CQWAg9taMiGBucfX4qpvNpBfKkiRHXRADkxDYZdkQxvA/Bbk1ScLRv3fIrTY8Ccy1W/
IkK49hJaAarm+jbMy/9lgobsUHXjq6Rq7TqJvaYXiAjsnU0zE1UdLmGQkCZj46E3/sZ9ejGBvgIt
HmXxwztzwZwP0KyE6EL98fDfOZz/iJdVPkVVefxDUIntYtOwGUcwbpY2TrD/4NMTcePVddz4+yEk
kT0MFEA3QHuDGX3zlq+ngM0MYiVUewsAS4nkMnbqVlruB3SLP4tSee1qJNBja5886m9k7HtZv1ie
fJiLvD5hDX5AB5Gs5+p3FY+fXJVPWTZAxy6qu+i6LTQUikSkDNwsxHH/Jk0ANqf6/4SEmNb/zXDl
B/VdKaBiS2n6/8EXnjkz/STQ/p5KO18Rssq2I8KHODmIdZADINT7GFrlkk9AGJ81EN7lKQz0RuXA
DBh4tluHGDB1YFPExnMBIQecYBZzMBq68l6VrEeskM05TDZGjHLjzvVvdBV5XQFeYWqV+qcuwmHb
Ms83s7bkCKrOVuWe8o6XpiWfrkbyoRcaiXKz+2DlnyB0Pox8fBwNY3mMGJ+wCcQLEb7N/JErFrXn
JMEaMo0I9rK4OZBqi8/DHNs9emmneaTaONnVXgrgir3lPA1zxl8eWyeD2Bj6wuWE4cBAAXtGgYif
00jZe3T8t5N1oNq7wNQViGKigEeWdb6fvP17cWoHECPYopM1+e8YF+AN7aK2r4425FuQNpvWcI+F
5+qVl6JfUHn3nHfWEaGnB7gR3wooLdeK35XbXec0+wGc81M26XctcBCmvL5WoQy8pNNRRCwqGmMP
iww+hcuTKNP8MQ+mnXLTX129rGHxUDXLznMc9IGFJnmRFu+YKeWrZwIEyF9sAtgXdw2piyiNDEwK
eriPiXiHj4eCklEI55r41gQ2bv3CpbqR9ikW/I0WP3Fq7v77W/cPZv0fb11giwBeP3Mmi23i//g/
COtFqWweSBv2rh+uipm6ombICSeEOCmGGigKGhdSRvGnUm1ILuGALYwr3UeXjSOyefB1/2f2Crlp
Pe/xnwc09IxftED4mvMfZbYKU5n7jvcaBIqLcSNIDm6LdkOmldzEIIEKjK9skfkTKjyyxoI80Dn/
yml+SmFN246AQ0wU80G0bCjway8mqeqNpA7+ci4H7YQfnu5fwsWKUoMQJvfM4JqAsgmqZUnFUiex
wNXCGo24VxXLB3sMHODaNvNWyU/qFzCHJtcEmEJh+t8/Yef/8boHZFEHts9XMMMLevt/43qTvByC
UiRjslUf8ZC8m0tEeXeeXJZtaczoxzTdAZFLfoRtCFrX7jdGFrHsNydB8Wh/joom2BtK5I/ZphsG
0Htx9B04DHV6gw1nlcJwqOs3dnqM0fThf7J3XkuSI9m1/SKMQTocrxlaR4pK9QLLLAGt3aG+ngs9
QxrZ5J0vuC9p3WM21VkRDscRe6/tJ/3PKOEJzb+8DoaoFV2c1t1DqzvWnXorC05uYPlv0h72g+CD
wRiMRQwsgGeGqFvy81/vTop+DCN+vmaKcuC3/ZnXiN2a9DMpqY5k0pLh1P/+9x/WEjrxdxozqBwh
uRjBhWIX/58fVmTHhrBEEexGu/qcnPQngfUSUO3r50gAzspiaQwbPP+chvCPdEfW2CCBgc1uQhIB
1qbXv/37X8j/PzjNQeDa5nJZW2Zg/e0XqlMeDmY+wc5HCMbyJvmS+XOeQYxyh3UzDMfSND7mHoDn
HMtDGR513T4TJ0GZZSPiQz9Pd8/jMTnOTyCnxFEzBajxy2h7k408Amy4PpOiProLlNO1oZqG0nsn
uWllGlD7Qff/yn6nyUA5lvdvhayOVTbgs+N9t9ZdYHHkYUJNxYtdhaByGkz9i4Eutwm5rIZ1AFDx
obdJh7iM6mmI/PZx7sLLUADwFAYL8sFpV8avUmLOgjj7NjdjdEEnaFqL8DvKKW2KYO04+a4o8/Ny
0TkN5613k49opPfzLRIO4omXEt8M9LnPofae43p+//ffg/t3Or5vstvy0B2CqYUX6fwtbAFd5gwB
nnuq4rdcF1NNNgV425HxmPKzc509ERP6mCTJTwiwh8ksv9OQij4nhMEd0mY1Lnhllh7lAx7gB9ug
C0ghwCYTB5zrONHgoVEuOINE5i69dafcaUky2DgTnUg//egF5TSRFz8Lwgsp16rHkRHBGq7qBv2b
XJE2dOuWhxNmEx9E/a9wsf8fTfMy1aTcff0qQFAkHdXOT/XfI2aAqtk8dP/vaJrLV/zVfuFpar/+
j//fvwLyzH8ElsWkVrqWY3KvcAn/M5rGt/9BZg0+Ep9AFouKkjSI/8ymsf9h2jRLktqUqpT0if/K
prG8f5CnB/JIOAB8HItL/T/z++7/fLt2f/v3/55S53ryf2VOQPN3QQQ7jhSm5f79Ncw+E0SjTewt
08klsjEJjmr5MdgE0f71g9lLtrIEBB+cWIesVo+RLIqzSNSPZIyqo+Fu0pkFTh7G8slKc1jddr22
IY9fbHKyZDrIq6BHXSce7MzBshGpTPrOB2BBKw6ojFQLD70yvVVVxdjbPTLeBjUd2Nv+Chfff+2P
1Rb6CIskCEhq9PJPb+of6fk9NtDa3MV1cyqlAUkNyep2kvO3V6juVKd6MdyzYXOL48xEerOYJTYq
99jmxcTqxm3/WsJ5urW1uaEjugJcmY+4lAmg6YNXK5vlQaDfuHtwcKtM12stymrvp8Xb7LZEDmtS
GOC9SWYZLtbIYpTb2o3pUhQUS6vw+ovjMHvATL6l6kj3mWvMB3zfNzU1xqnvXAAdMl8xCCquLkI2
6EMvjel3e6+B4+Sre6Rd8ykJIUaODIh9AZhkluJ5SM3uSRu/coAQlVGMx9pR9WkJiHA9fZnbObhQ
bvzrB1O0ZAOojQV9Qt2PDsLe5iwJC6RDuzqP9JmEHzLevBH/S883ihV7JWOmx5DFTqHollkycJ54
gr2ZGmT8BfAfWReJfhWhYLxqE8RcU+c/gCVlvMOD9DzG6Q98C0QGGhrNZNFWqx68yCVymB3NddV8
lgETVTHkbwjpfttOubYtlTzDwrnFATFqD0KWH2Gqn1RTlu86AuSTg6lCuzBvRyY1u3wa5JYmtX5E
asQupjPnk/RyueJcLfnK0V77Q3UPS8JMLFP9rtyvAXv4Z+oOBdo5CTRF42OOkBEuWPAkd6ffQQPo
mWWi6VjVheywkaEMTKTC3NVD9wcwGnNp1784pY1kp5OQsS5TPlcb1p/+pQK4tP+UZhJtONXsI9TE
+K6QJ5l6d68xugP/1eJULiFkIcSdkBK/Zdd70xzBQ6j1uGNrPTxVgukQxXv9a1Bnr2n1b2a3TKh4
cT/EGCRPRHs3KLIMvRvRobFt0ZexJo4ZtCtz0QxxFUB4mhnOJjgCJNtxdyS8HYoRXicS3IG6qAY1
ecTriY0FGQeRpAgd/ZO5/GjneQ37w69WJdpg32VO5ZUldYggjsShGj9Ovv8YVy3ntkJlKOA+ocuK
KQFq76pE8bMJDaCdUcUzgxJo3dQVA+Cqcg9dPt0Rs9/7URevcV6vKX8hdiF2+YRXdFMAJ5BPTHQB
gH/OjON7VFfZDQlGtabk9g9DgQ5TWDmJ32YB4NS69j1zXHTG6kMO/p80VCfWNNXGn5aA7e/CVkgZ
ZDadtMlWz0Nc8dCmk38L7fHgZfU+mvPh3eHqQGPXc3WktYJIn2+FQ3AempSXrI+G6yjYDVcIVYC1
yu8pCS92cO0naX1YE6Yjphn9idF9Rvx0v/ChBGz0ONWX3jRvMPX436mcVigieUG7U/7IywLVdYoF
gr30WXmB9WDPNhBTXDEGiqdjPGrMNyVFkCgX/rRJT8kGsRy2cwIsLncbtbWy2sY1Seq406UGjFLq
Lw2H2RsQ/NOyG+fOUwiGNzOl+0oVvrct54haqcXY2SANBHRxy+PEvTB5JF6RM1ZmHZvSIv6dmeKy
eMNXbLUUeTI4yuue/EGw8yObHZwjIKxD89fkdecZVTBrpPgoqD3VJFe2DLxT0vj7ORL3CuwD7Mxk
F2Qha8TmyZyskklq8WiLYdk7YHStYByYTbPEWxxGmKtj0qUbz+Qzj+c6wix/NS3IPpZpDqsRguUq
9/bSGoeTQ00LtOZFRWogogcxV8t4LodVi1vokLZ+R1eB5NjpvIuex087YQ4PfS1cjWAv6FQwno87
B/sEBo9TJ2S3BYByJeiMztAcPpyk/LYWx6BdpL99Qz3YEfz7vp//TDCpZGwZa7mg6aGUrYo+deg4
iYqRACLzLv/JOmOYCQKI2n7Y9+YEXku/Vnb8NuOCEkFWrtoQ5Bq3EoiDcd/D4H8oUrB6QjIqYS3a
9i4fHgQadnKwUCs+6zhNz2lhvELAxAuVY90JqA4n6EaDxdQiTo+A3kmYa3auXo5MLP5YWYSV2EYc
89wvAo2iZZuLSzmS5pZoUhC7MQCgoIemO7Teu2yqxV2HBcgIYkJxGBRM6QD6f8LXWOfzn34mpDQp
bMLqm2/GlhmCk0QStA1zptaY5gp5RTA5besC0zq6uTw178RXvOC1faoCcRxHuLVpe+6tmjdfzxQY
hvnAvuy5wJqYufCjp9BecQYf/YbOHGEil0RkvehqvhMRvmgTa2AnFkzs6EsY1uOsol0dZSR9suF/
yMhV1VjjnMJGXqr7NVbD/Cha6HhT6aXrimeDATgW7gld0hYSkFjXQ+0+RWHGAMXtu326oEjr0n0t
RncN5Kt/FUugh8v+O+4koEJhH0B3uFv+0E8fWdVmcDGYRIDLdiwjy2uf59ll0K9RUFhnFTv6ZPrq
mOvP3KmaW9aP4z1InE2Jlm/dR262FzYBlozk1pXfJrvEbnOIKOAAeYl9lpjgdkwhG3Cx2IIhVCBL
hk29AyLmrlVc6msohx/s6rId3dxfXDX1VDJtDXX3E4Bm+8R8APTONON2R94J+aTc9gbGpbKwCNXj
1GFowjaTE/yDjkddB99Jt+Z4LOASvmrvPk41fugStqAJABrxlcEzWw/uuXaKb7uXpIhUAF6tsXvR
8r0aY8h4cTNe02Khrbe4AIcB51RiHuLcrb5mvxs3pa+HY+r4X6YuxCXIvJ21CIFyzxjuZiGYo3bO
OxomuZtUt81MrBaMEXh5jqyT46FWlCWICm1RFtssg3Pjmg6T79DydixakSZ5HNtEVlfSSSFKL1J6
f0F9pS74HYE0JqnNRw6GFbJH7Y13JrtPpj9cIewPTNFHaN2QVWVokVpi1SS4m80nNl80zsPIjp31
2yZzFcq4KKPlxW7KfS03pauvXucmt1GAR/Epmo6qABw/sivG04PNxGlvUjLgNNk023zlp4Ds9aBk
NCpHaF45MjA7YgUWOX2y7qUydlbvi91k1ARoRON9me/jV6zvMq63vFK9Td8R7MCACgOdDw2Vzwfa
gZWINysMTRwDj5agYvL8XwKF/Ql2g302na4/BG61nzNU54VJJIZelnMJKzOWLesC1eIm6ez2Nrju
vjK0fhqbuefkN+gYrZ0CZMED0cttOUkDzSjm2JDZd0aJyiRnhOet5M6scKBNAWxDckx+IEOifyjC
c9V3V28A7mrHk8kzpldDWmvs1Y4Baqam2A+iY+UruapKpDVtJII1KE2xLusEee2EL4tYpvZI0DGa
fNxQmzZk2ulrrXk+jWarZae3cyv3hcQRXpTVSz5Yb97E8QIt1j1FCNkW72R0SUj8Qv1CPkTL57L2
ZdTjw2yeJrNo9kxw5W5MELULGCUDv3U5eidYgQ+DNfj3Svzoi7I+BvxSta0cMiTkz6Ew1LEAaHww
hHMfTDAR2gIdOUeJegmC0NyyxgBYCJbLn1V9EFVV3UuEGKuc/+S2DoJmDZMLNe85Z3c4+MZ0QyG0
sdjA7c14ZOXSGGxG0cWWqGW2fqcjsB7RJZhn8TSqvUDLdUN5Be6p+t0qp7uNBRuv6JV2ybkOiz6r
yXxY3VTiTplpmKWAv+y2A3XjhhSvqKJfovK5bYCKTFOLf5MQpM3kaeM82nUKVz0tmM2Z29TjVI2Y
UgGA08ylFb1WrGMXK7784dgeKMDcC/ZDigw1iXiCRmSDK7TJVSNvvWHOGyPbLtqhYdFEx6BMiz8m
4ELWkTV/cb8/WDGWzLH0/hjuHwyS0bkfs+mGnp1F7LtpZq+wu40D8rdpjy7N3wBleeut4MU2lI3V
0vOewovEGLQrGp/S3Jt3iZ5BqRnZszKGt6wIFhE+opchDcxN6oNvtopTHalxF+TkDSzgkQxZidX8
ZiL/jak8XhOC91E73L6cn2kfZwiKZJ+zm28W8zyW5yi9sujtr2iYoZst9BtJxbonZpFVDzLTq6MY
ztE+AfFthkeRz/K1DD/mNwWl8m4pOIs9lhvCO9QhlLl7aTFfBLEO7mUfLROg2VvzmPPrFuLcFdkP
Tw3FJZSYrMYUAJOKs60REgZtgjd8qGXwWg6IWZsQLReN5qbXRC9ZeDgP4+jJVWyJL5Pu/yYU5SVM
uLNdFQ1ngQCbCDbIiiGnAmKJnKsBod9V1zjKs3PesEttlzOpVXBoMTLvRWR+JajQD9BlpmPa63U0
wmC2Uyc4E0zBXN8w9iUdGQqZAYeRq202gMlFRSkWagdhk+3thI7ZeVd+c+9K9qJjPR887EhFvnyL
otjmWVJdxYz7n1d4jkiOjOahePb62XnKPTysXDVilQ1NcBs9lluO1OEOQTW+wA4bkyhbFslVcwIf
zqnPQNEVnp+fzN6ncki6Yo866koCTXOEtZfv+9H38Ilyk0QvHMviSsMMsnWkL5xqtBRD6BytyYeg
Yut8kxU4NHxsGAeyNj/wlViXkpC0ew3Qo3VUdBg8eSIYl9T2WLx7folf2RhWOR1uVh99aL5fiLEk
yqQQddRUvfG3Hc+eKcnCqdW9XBTpHj6SG7PIeqnJyy1rlHZXdhLRfCEs0Bsq25dDSQ5eR4Z84pbP
Q8RVj9K8fMCJgXReNt6+sdRve5zpUmk2hLfEdQ32SfgJAQ5GvOuDwD/2gqyYuoN67lu4ypSxCLOO
FcF1FvCAtdMSmoECbleQPoRCONsxAs5WceSA4i/Otf4OQvmc5uHZ5IN7YKf+O6uR1vXx8DjTWc55
tfhiEUBXcbQtQ6Tlfr+f8hbdVZ/c87CJVszkf+QdUKzcFVfhKIKIq/k5G2r/rvfZIGnOG+k9VBPE
xNhMadfljN9bIqQR5haWroUC49jkfbeh0a0Zb3wgtwM948yE0j9HhXcU1O95wNUCfu9jstEm1zGQ
vhyVKMBIxgFwIGQvDiNFNoAVTLlWtzYKMzjoTu1ie4RMUaH/AVe78uzptyVj0okSSIFuxjRCZkyH
0LqzbHfSXSsgyhRDck2oLuEmOOBrE9ZcqfnpR1iTrGR8TdNpZ2LR3uh6Y2iHQt1pn8OCbC9M1t9k
bTzi1ujn+r2xHL0GjPLa9/0PG9j+Aq/NWhDmDAdOBgzTzhi2UZo5LOPZulNFonSMi124wLhislJA
x1qy5N6H7bNn+PHHd4qZ9b255O/MEYLdJkdp4e6wlUYH10A3lPVyHxbmd6XG8NobfnjNLLSgdSmS
jRsHkD+nblovdwLB9l5Ch8Flo7WvLp4qDswJ8w8krfLBwAgPE6rREBLn7hhAvKXrOYo8uzmqumLv
gufjmcQ7sKSVLC82AgDV2iLX4dpNTXtw0NiVEr0dbEI7OmU6x8cxez34ntHbuj2N2sBEnn6z+Q2c
CrsH5JMbGHBcwjgb8PZy2s/WMD43HQ69wreLbSpbgkYGSqBa5TzDYQNHQrnWvkvhUtee7W4LY7Tu
/nSKIkMTHMXDkYYGwzYFBBaXzaYAYLKxigBlcAeOtdLJE9PRLycjeEmFZr4ZEPSvq47AKOW1KUxW
cA9mGLzgPrpT455IcOk/Rgm4AvEZ7rAmr5HQVPHTHGPtL/xavfAiWfMHNACYoORqZkQscfp1oLG5
6YSPP6X+SpSD39b13yMVP9kt/BGbVhw8Zwu3USfk4TgIHqyPNEclSS+wwE4UFF8+GG+JhcuyfYM2
n99v2DoJ2N6yRqcylqJ5sAyuWRSby36sYM+tMPvCFSDt4NjP0QfeVd7yZh4zZBW8iiqIWkbIXM+u
vbXtqW92hHesD/5FpDxE8y858qJ1ueQQy6VvVhf/7D1/WMvQ+cg8xrgR+qAAL9JDHrOR7XSykaNb
7/k+UEj5IIQ8XXerEtrHM1TpdxCVKyWz9N2DsdEQ9/VQDvhQpXPzBhckUKcQHmqD2RLw2RrJ7goo
kfGEDF5EebThJG17M8JHXVaPEDDEDQwRkJMFGT24a+mIx9hk3W56qOI4ps3JEfLUt9T3Mm5w0bL/
zRXO7T6GZi8psGYTe5HRfdsCT4FB5fmX6053zHjYcluQhXDbT755T+Ju3xYq3vkT37UaDjld0Skz
FNbgEmSOqPoVN+68a6Q4ydvUatCNwSKMH2dnO2MRASvRxR+G5219xzlbrfnFo1duwpmpDSPn4KpH
8eASmGeoOb3F8aHkXtoJMqYyp+so4WwwwRPyC9sR1cKzXZwQ4DxFxOSzegFqHYHhRYMRlcSgNBR2
JOSVe443lypV4EOco8VQrTVuBx1g2pQojoBm/0HRNpFbkX+i8pUH1ORXGdpEdVUy2Ffz1W/9axu1
0yarMhPdbVgfawP5w9yyFZyTaVpPsHHglF6LGlCzF/jvqoUAI9zsjeodgnRugPpJH6LE/OmDndoo
oM3a4XMFrVShRyIYSCDh5chUEYBYc8iOXjngSdN38tydg8moElefd8Qnfu4zZW37BoWFUYDoKajh
8qk9IUENd1GFacspt6FX/xghjLLKSzSuAfZ3ou+f4z4El2M/ln2wrhjZITFAHDLjlV7VAAStkuXf
oFCGQHd90CbgvQFiq5thl6UrxnITMcyOm5dpYirDpOKVdwIRfRYGqjb2nqYE+72YmUyTIckYf1il
WvPglAye6MmnKnMewkJ9t2HqnAxP/6ABJ1jLA72gm2pPnt4wlRubJ7AFXL5HgtMlRQJKtda7qa1c
tKBXBJ7mcTJyrhslh+2Fi23c8LRJ3ntcBEHuk9Nr/RE+QTVGNJM8EnYJdj3c6SIxYF1O/Rv9kbGV
vfvbrZDldWBqi6ltT9SFImNSVLvgEdXciRX5AQ15DAmE3PGeNyTJ9LOUqx4r21bPU/SgBLduwOAq
lVvLrWcc59120uLTFRXITPFrdL39NNevrWsd6oh1VKHx8cOok7wNegTnvrlw4GuUfXpOqgfRQDsu
RsVYgUQR8tJQBZ5Z4yOBHcyvNohB+EJwFGqqYKbkL9kQWqys430yy26fUFc9oJWH2F+dGNH+bC2q
/Lx+nTVBvlbWb1PXi/cWiNGUVdBTHJsrj4hGw0nufrDN5zI5swW5+1pWJAgMvIKXWN1kLjduxpyC
98k7qaNHgYVi27RbHano5qCeh+hiXbIWrKE2kmzNu/Yz7nobfSIrt8riJLSSUWHW8nUavXVufKhM
JMepo6nyS8S4ifFr09M6gLviRV0Z4mko+ulQh9/jVFQPXD6+ZONFAsxSQE8PUxEysCau+NTG3ZUu
bl0x8urukdH5G6Kx4Rn73gUjBKN7t6XmWjJ6Fq5K7eH4Cb1Dm0BySfmCt0E7rDEk++BtbCC68btO
FlRznDk7hHQPlgnpGXvQa4n3e2NhhZ1zs9l3tvcW1vmHquo/VmJATHfHjnyIcl3yhvKH4VBl80+2
Ty3TC6NaOyg648oI78Gz06k/yzzgJSmxDIUJRLcFfTeT8iFsBfUjeq6dYLq2VtdS2+KPKm2NjKVn
xo14DGy7H+wcby5prHCBGKIp106RfzSOle5Gll27uJvfSwuCV9xXTx0VIY5l6KxRERx44p+GRGEC
JpvKasLoPku4APCHEOo61biyujE704Ydm7kIGeOhU68CTQKwm3ZksbHEIh69iYrXAZQxzoq6XUdO
mG3icpZoENiyKWNe/vRmB+7JwNQXt2hffb2phTdtWoT8lKn9NkmwOfRW+dQ7hntq/P5CSOC0ao0B
jlRDvJrAiEa+I9GoaTHdGXqE6E2MbF/r9MRwfv7RKJPbLC92sDCiLTkz7ZsRCjDYoeEDVSVAI/aJ
NxoZKEs3aw8FvPUTxwi15LIH7LJyrfHg3wrg+5c0IVdsdIcAJXFfIO8vf1elk6wJIukuCOS+VEDv
W3TuDjufey9k7N+cFuFIMCL/wh5O6aKsCzbGbB8q48dkXkqni78BhxEZaIB9ypuXEfWLUv67aGui
Q5CMRW3GXR8W2Yknwjx0JAFpbtCtHCOxzrBtBWIGETch4sWSnO9Z+7AlXBYZrVXtm0Da0N1JJfA9
uUF+wQz9kLtp/mlESF2YdGS0Zts0YGtbiObsUtdoGy37ZCbDDvznmrWpwnUPHgrEy/GvH10dvM3C
6vceLp1bDc5/xQuE9G3YYDCKdrJlDeumZgR/vHM3VFlHHQBPzwhlf0SRS3YNPOM6gw9bDMW0BinE
N46tlCQtrukpg4lXAglftwlitiySd6NXMKQyJI2pm8oDmWzWPg7YqLLl2Q2z7dxyPTz1kt0Ro/Bi
n2SO3PaM9XgaKRmU1bs0RMajnCt1SN3gWBQ9sGoVVDvQLjAobWWdqyZ6Q02Q/J6gyxdMdR8ibTeH
lln9Hf+dtZn1CNm8JnLEBPyH6o85do0huG6Ki29ZyQUu+GYMkubMHUDMdd6NYAVkek68R2l76cVW
4je0ArWVOaZWEUEuCmMxX9ysfqpnzay90uu5NMlryJPrWOLhL4RxVmQzAxB4mnK1qzVLMKIQyLqr
STPxGu1fcCPtLCvtHufKTo7Krr+5RZ2TtO1zi5J8ZQ2Mv7NqZHxeOj8AupiPLXMH0nJA9rvy1Bm5
uYKbye5GYMiIkwyUIDFSOmxvgUQ+72VMGxxO3eWvH6GL74o9Cn42B0iqbQJSd4lxEqa+DDaxm8AD
1hGAMvhTKR+BHr3NADLqXPnjO9lExj52fGolt+OVmax9J68uQRUfE4MBVRh2NDUOC7NltKvcJNhN
kXsN6sLkqPGY1Gblrt0yUsfRYGrLg70r2A/vNUMSzop+Ea13xGFMnkRm3ex46C9t1X6bnbP1plY9
F6omEsVFYd8G9j1JcpuHjel+lVgm7tPJfkccgQHWRts59G/IX0n4bi2m5EbqnlKjJ3MqhLk25DLG
iJPLvUE8LHEDbnpyLZ/kptj9moL5YNT2p8PW56GUyU9IzEurzRDD4CjaAXFm0QxMtrxmMPI35cAz
1/v+h1OIR6mxaTI/elcE0Q547wLXvyVFD9EWqhtRVwXVBrosup1T23dfNLzgbh59N8ZLtK/Ylj9Y
LmJmynCQlC2tssR0nXn5rXec16kD4xJlkMCLwQ52vaHZj1rZOUqr+4RD9KEaeYGQCLmJavZ6ffwk
sjHdJbniTwc5Rj0WNVgk3HjrW1iEhkCw1NHZsdGMIolJS2kJpQl2OtBI3P4YmWVv7NjTGN30ieAv
sYW7kW9KQjxllfxiFJwq98Xt69fAolcQsfrll+GzyzgX3w2GPyD34GYz0jFLsVPWV63UeHToJSFw
mlBD2dyOnQH1zPs1xs06wJbn1+Z7Mw7ftpctbIN4Q1AF9ulvKX74JBvi2kp4IZaICibKjajdcG8D
L0oQ8rK1/WgG8gtxCZoLf8k02XOOgk6e/L0lSfiUj9jMBo8kYLQkyzx2rzx1Jg16BfGO/LkJQYkP
WJOPlPf8OscJl4QCwSgsDt+fX+YFmmBF5oWx9cgkENQgL9b8kqXmj8o2cGOhum/i8EItbBBhAHuE
JWwVkPwqyTXoVEMelKXfWHOQrVKaTzMudzNLwXyb0dHy6jdZDDN+1oKcylQxFe+mFVBxn3EpqEm7
uydOPT0YXf6K9oO8ufiFfddzpvxHt2EqH3Uaf8X0DEgdaoli+EkqwqfV+S/AMU5u8DTTUjTCYti0
ZDbMwLPB+mkDbUZUfIQAax5U1SSrTtHdIXRnRm4D/OJ22ZoGVd7ckB8y90phsF8qx5rlpwnvttDc
WuZEN19Sek1u+NI5P/MUoz6hwmwAucWjzvqRujZimTjYqt77DktiGFMiwcF32S8auiqff0RshlVH
O+WyfafnXCmzQN3VphuDr4zd7uLdhuy6isRoAsvCSjNz4wG/hNtOpPHUcIYsd3opA/s1te127Ubs
8u3C5Ht32mmbuPm3LphSw6NDVWpXDxvbcY48bMGWyHT2yOXy9wxcsNeneOmamzbDtUx8WscCulYA
ufJuzfDmnUClELoEg/3YqsBVwRfPRhxKEXmvvntzY3qnOCURLma5tFpCo3cR5MJNMMYVfWX97qMW
Ww0xLgZ3/FN3UCMMAWwfNShK4+wuzWhY+8hZ+lz8NAoLzjlSKSczb1qLS+Zts/6r7oofCNJQMmfi
zKExpp9ZStidRwoetons27WBd9et3mVGe5vzGT+TKK5zQDcg3sIGmVhU85WRmvWeTKx/rAlFD1k9
aIvhv8zR61R41xK11qqJYEmaTXbyREzocs2QU8Ogwukzruucq8wkhoUIKf8J5TUnRR71hNtEllSA
EW+OURwQY2DqKZ4na55ADs6HZCZQtpae3FJdH/MEoXWQtxGwlnKFqqo5YefZ9YBVt8gUCIjw613e
wD6rUN/EyGO3GCJ/p+Ct/Xm4qmpgvQxUeuUNwBjGHuq5NwwooggJKmJbHZsGaQ/NDwrhViCqknNy
cJvHPHRZsbnNvKwCV/lQRmfwNWSYzXQjfUt6Xxo71jpxSfHUZYLrs0LUh2CAqG5kfljaCkSYz+i5
LnOdu/toZK0W40DfBc2Ta1vDawNLjJ2OIlaIHeloRUu5RbxJDrVxpFYyPcUBjgLNmnT5AVnc/uc/
EcdrDBGdtiq9W6hIkNOTf01qqi+rQRgXqKG7SGd40vyOe9vRySHJneeROczdJUPl7nWsoNg3NRD0
LxnrLfjivNu7ijyXmulpP9vW0zggSmrnApReRdnVCy9Z23F0CBLxjakHV9KcXkw+wtUwVLRkDhOS
eFNb9iN92qZ2DfgKoXtNm/kx8Yez3xKSSqotqAst9oMPbmSe1CblLl3b1aI8DHj9wO1aFTZMITBa
M93RCsEDXtaQJXVR+Hfi36dNCTvi7O10Xh3RTW18K5p2/hJU1LcQ4/rStvfl1DprpD9ezVXW+V8Z
xd+xE9W+KrFwQXvyh1soxMMow+bNygY0HTo65LP+WVjlxTfh3FiA46ZUV3vWQtnViwFxyIWc2iSS
y08XRJXHLHbZmu/bzm0PAXWmXxYJu4rCXsakvLyrErLtiEG+avprmGG5cEE/EnjfDDvZpc1Wzs4R
7FxwdUy9nFPMGS1CkXgeUQqk4KLsiATJ3JEnIzBJkMa8siYmjzh2m6xHF2gpa2mxn6LC2XQjVmzg
ncOGVDT8+D1xnmaaHSTvusrzLViPTXIOAiZjPNHh3jD1l7BbWO/Mti1tsySYrUvrA6ToPWtHCDCD
am9K2HEgWSot/9CKgNo4NbZG1ul9KWz7yCkDTNrzThrrM3jmVeP1gASpNfOsJniWyQGC58ne02Q5
6FpLIlOcxDkHs/8kuq6+1kxH1jO0LQiB84+EOZDjmB0WKT/Ayot63SsQwJiUd8lbVCbBVfAMc9OL
fNOENss8REG1K2PoANZHWeKwZ9n3HKdqutZuxK46pG9QTgHqEv+szedwsggziBt89ZUbyGuGKJ6M
1IYI7LLhMZX4wcf6eUZfMyDCh9ne8UQ5KdiAPNn2SVjeJmEn3MaGdZDV4GPNJu+hCR9dpA3PlcJU
ko8EmokSvH/dvVSI+k9EZ7y5k+bWQOG40da8JDuo5BoXLM+iuNZbTXV5akYCQ2YR7Ecn+GniBPhR
BPMt6JP2O+lYFqbmWgKgW9lj6v4He2euJDeTZtl3GR1t2BxwCKMEYo+MzMh9UWBJJgnHvjq2p58D
ttDTyoyNPiXQ6i8W+ZMRgPu33HvutUeLssWPlm6TsYZ9H5efMzcZBq8qYCq+iOKDhfMH1m+SQepi
r8q5wu8YcRlPbHuof/76LXNKqeJb75ScsIm+dTE4nsKH0Ib8Itp2JasVt23O4OIJqJwUgHpL02P5
5Oa6JSmjC6t5IjLfKG4E2S8QKgMVEb0A4vepja8FwyefEIdwgFMSVpIBYQIZ2k1nqCLWeVhdw7UB
6rQE/Mayez66tFh5F9+SLkF55bj7GkQEyVjMnakPgVJs8Z8NnnWL50bfkTDZb8tpuFbB8Da6qRuO
9naAlQqRiezthpt46PJvXM2Es5zUDGKJDRSCBFSkDYMqWc/Tvsi/21T8hogqj4E6ytF8c6x8q7LF
BYOXeldpFORAqfJz18HxfufVxQf9nQudfUnyxaeav8Vsj/azSH13Z7dQ87Bd2QRk1tHNACAEzIbT
tLQs99jz+urIUVQgejxRQbzE+NWRrej8ro0KcZcu0BIwHUFoJpUQPuZcPWX5h5W8GYw8FbuVJ9ts
f8UtxPF5cTwefRcGrsQJ4rnejgIiPbiQdbYC/zSyqo50uVk52G65tez1IVQ9dWLKpJAmqqzvtPbp
26vO3cIKc0MHEVA2Bva9QDPvgLk/t/FyIDtqDPtqtk5IkpIe1Jyo9PgI3eiGj1pd2IgZmX6IF62e
RAGPtamLmGGuRPGXsJdYUS1svO7//TfZchDQo6bhxFbFcqV1YTH2hdgywSHI2KNvrz7S4mKRv5s5
HZ5l7TxLSz8XTq3uGE99dktTnNtIJqCUmv6A0fIuHqP7vstxthUeYgN/eEBBSas7lVA87V+q7uVL
lPkgL9DzsaNlEN1hfwR9a/s7Ba9jFxfRHj807iSTdEwmNHQJKCq27Rru2ftR/1Ao45Udu4CigeV8
nGOsCOD7giRb9XnTneJDxNc7wR1cQ21644oT8rnT2GkjeyZYL26RikbGLjYwVM8uMaKu7X/k1mKe
DEHtMJbNyjrE8V7K72RV3wRt8x5Xc3/xdfs3mubm0EL2vHcUEie3jKptntn+OV1/IBcaj1JsPy+l
aO6rOW3vVSQP3eAiT9f13hptA56VuRuFjSW9aG/k0WFJFdFbGlT9LbAJDCznJTn2Kyy/yl4dxjAb
vNcs7NeaLgcsGQ4rh21sGrW3kn6X6FFC4ml/k5l3HM3SYIisvjxjoOmI2RdSpsvGt7dxIj+62SWs
nOLf57fO6owVEJEza9R5gpiSpQqdra2yS1EwGtAeLRC5T+AdLRIZxPLcU8+EA+DXzQKSGO7PCX4K
KH9EW3VmaWaJcEAXDr05Zl7jQHQw+dMnw8y+tMPEdDQyTlu3iJ9ARKpvCwIWYmQmaMZ9QfAQEC21
EJi2oOtCIWQaTnvkXD9OXfKB4n05jf1hSkXy3jnMUrPYKkLGPHj0VTR8cOSEsln4DrzFOlrdM41W
9iKn7k47EmnUGt2GbBclTNd/GyYI7BQnhTZEDxurQlOeq+FGr/7MQiZ9cuV04QDoTlHm+ozUTPNj
qSFdlzJnGTRaf4mMLc9ZZH/g1qehxlKXbOPUVLsgMbN91HDftaTzVNL+bcS0804zjy/Ur8k+GVNe
CRh+6Co4933aSHB3N1bnqPKtRe4aEP/4jafPuKxuJnSbjYCNuYM77J8TrODjyDi9YkfkJkO1s83q
qVKg4yM+qv1SIDtMDXJ+MekFYTMgC/RswqMFgVmG0s62jhMNLPcfAc0K69mxbuy37b2YfJflaNbe
JTB/kQoUMeCGrIQ8ehlSUkFq/3fuRNO+49i/MlbgmaHU23jLKhAq3Le5ie4XouPPDBQ4/G3mmxZO
BHfobbT6NiwkPd+quvOvMMCiVRlV1hkZ0Sp9Jt60wlrhnbkJf4+AI4tBQXIkTbghaXwn+w9d9PnJ
6yR1az6f7LHxt3Mz4KFzyhlSyMJCsJPbwJg+EdJxJGRGiCynPk2yfu8CA9mAPgSm8WUv/ddQNx3F
Gi6WOPaLMHF+XGOU54B9fE4OZ8WOe1WxZPZMNCfWgSR9U0Vx3wxXK2eJyp5v5dKu7NsMhEfRqvax
tuhMcs9bAxrmR06m8ZQ57IX675YqD6dflHC0E7HQI94WGjHjFCOvHakboBsODGPN9IkIH2mb/YtY
xhY+hjtceC77lzGdup1wbbIIy8voBvqQNsaXAOm+cTK/PZs4LQKNoooE76APCKIjqyx0yiE75l51
qciFacghHBm67+ZmcrZ5MkG3K+jWWrthUUnaMy0xvVuWf2XC4/UdQeUMo9rm3s1FeVfMBoKCNozM
/tRSW9vlmcXmm3Cnl2Ya0FRrhqwpFURWbEvp3LO2fSE2C4HF8JPlwTkrUvS5sYmvRzpXRoj86yLj
K0n6yxSZD1mLHaEokI8RI+GHi52/jASh79nbFzAlGkIrauk9tGW9VyytdiaCTkZkSNPXbdyxidDA
RDWC+UQW2NYsjKmtcobTZc6TD8MXGKqvZlR7SLKBmdNQY3mJ99Pk9MgyGR4H8T6LyMpxbFhLelSv
WGCaOblNxJnBXzuTZvKYpwNSeYMMLRwjz3LozwQw+ie/G7fAn5y7ToLBdc1l3tI9i/saj1jiyvqp
cQFpyFjFv+wOD13qugcVzWtGKpFm2JoIXVrFs7bbajBip7Kgip90CRtzGM8dyP17H+EO+wa0TBJ0
6/0UswmeG+uiRp+/loNMr6dnl/ZMazGZL87IOcm1Vxxxxybg+cfNqLWxA2t/RPrZIWjNzbPnuKci
iNFR2dW285zoU0KRU8W2cSaBCMaoXkA+ECY1B6EfZH1YsUK6LrrtrmXAwiWbrV9IjCg1u8HYaWf4
BFSuN40fJ2dp1V8RFKFtr6n1cuSumFHG3DiXzbQryFWnhbxUDDlOlVd8x7pg/lyPn+ifmKjXoEcb
JMEblpifCcqtu6BJ203pDuzk4vjx3w98//yxMvET8J+wc8G/ch6d6rQFqBjcFTjxdlMeG9Bt6uXY
L5R7KL12NA3ze7pUn1wDZI5X05sQ4hxQlV3GXNEKmu4ZduZzbaMFUZP1ELFCzBC23qOJJ5dPVM4V
jlJ8kAu2ZGRSqMrG9KzzuHgwGEHsuZuPcz+sY4asQNSJt95wQbTbjaioImy5EztfxNnGdWtmSjHW
DCSQFsNXdJILdNnD1MUvgTbdLUtZ49kWMPTFNJDBgLvh5k88mIDuUP4LuzqKLsPStq7q7aUhqZED
Aknfp9WJESWHBZStMmdgRpV/N+UQkqaeyV22pBqCTK/vPPzi4TAlwT4YzwrTni/H/iHPnZ9htr0r
YdjFhuleuTUURmyWXAzwDchAOvssmrZ77Oi7PWcpbnbOdqYYer2j+nmY3x3lnfCc+d+gW8m/q+2j
R+F28iaRPBXlNRfm9JBNchfNaXTKM9Deg13Ed2XnM4YVq5vDyH3OEKYDQbQK7kald8MsJiJCqB5s
xJqsmJf7fjFg/DnJs9RlffCsAGSjB6hySmookm4HuiVHK+K0zqEFi19hUj3FAyACTmArsV5sWMUH
m1U80zAgYARa/2HPc5NlDOnW8tWeGI9fnJw88ua6OZ0YqQ4Ol3HLEMqGFsXYFq1+at8hKBqwpL0s
NNV8G91WrMqyruZjDHwPhY7fmncSXz+7RnGycJ7d/v2Atu7Ty4A7L7aati22EibJ/GMiRu8IyZI5
erqcS5Goh2TsHpAHzRd6dkZUwW97qZFCOODXEnMuLqmLWqjyw36Grj7VLJkXa03jkb8L3RtnZq5v
vY+nlAbtwXXA2i6EcqBKcvNDkgZfY9Tb37n+pdxmZ4HVee9xv6Hm5/WxraD6mJDXKNeZv6wc66JZ
wj0WimUwge5LN+R3WUdQmCDsU7PoFiAn0RRTsiivmIiobtzz6kpa2jS/N2Kn2iUF7a+Z98kdmoR9
5vJVGxOVb9q6h1pSEfkiuc5UzaHRkoNnWszq9E1oh6pF8nT7n8U/5lKsr2oyf5Re0IqWCT0BUX+w
HwHXIszoZ58F82XykoeSRDWmR8RpcYZvnUz1xCUw0nJ9Y7UW9gecaBDRsr+9sg52CaSdmqnb1ZyB
FWp2h6a67iqyuaLs2218GFCF+beeh4MxkssV36IRDZO3emiGmbupTuObbl0DUE2swIoSBjr2Kb1e
rDe5DpiAClU/pGBbDe+rJeIOS6K9fq7qoGX99W9Kg9ALVFDW3FAZAECHXUxBaT0EKk7uhvqd+B9k
qoE8pZXoPyNqylZxfvMWlASbNFjcFI6ELL2bvUk+epHxKQtGygtWc+zPktvaAjZgex1umGzWe4dx
/pVR94sTtTHxqBOlby6YeTuRvHdrxoOV2EaKHFnbTffVgo8eESczUbb1bdSa2wKf2L6KybOIqw55
kw0bs8Dg3bftdEtGzh7UZTOdb34dUyga5IapkzXBU2K014d+RKZ2DTf30GRmvMvr8drJJgo9A9Ur
KrRbXYM0aPz+mRCzJjSa6GOJkJw1sSAGKClXY+huIP3Ltkv8L1H35mfJT9tnqDaVewbkzzRx4v/L
wlYgb/HusiYDiZcURH/4zhODgW6XBvV3BdRjcMYP3Z4MSz7PEz6RxJmfYwfxDt3ab4F215+YsDDJ
rMkX4+fLYLiShHzK8+FiobmOH3rDhX7n8TKPckYasjxXD6j2x0OQsB1GncFNEFOGacf8jGv+ijWo
ZUYpoMkiRZ6PCw1U8NnM6LI3iQdWqrENfFRB+gwQpe6FBMICWJ+8KoRJqwOwGJlUtl33OKb7QU9P
5H7/yrX3Bybme+yjQ1AJevre3MJ3IXMch4wsHhLTYzogbYJLILvoxLpPXD70xVp+wLscUug5UUq+
EOKHdxOdWwUPyeyGu8D0LU6f5GmA8LRrxnIkJgjPg0x4Ycii2kT2BgcFhPOGwtLFNnVYPwNz4K9V
+SNqYs+H9hJVE+/8+tdQfy3CrLeSnUg7DuMlhnafG8g8gzy6HwlP2/Ugfln5phIKuuHjMtmAQoKn
hPJ+WxVjxnSqr07G3OzSlTKaaANoEsu6avJ/xkzQX9QL+Y25jyA783bQyy+lm74G7lgywWYrJI28
PPdWcdIpARgDgX5bx6cpbf24OGU2+WJW1ny0E6EhHXE7KWmXU7RCPazlo2IWEZlrT5eSHsQZ2UnX
3vum/02MampfpgC7lDNDuetjksPizKD8onyCn0fZXetrZ/11Szy2qI3MLZnjDano8UORxT8e5Jcw
V+J3X61Z5xIbqFfwHQ0ug/gA1d2o5mczTgWPm/MM6BOBMregXWlzSyehMO57mKiD6qGSLwTSvImE
p8xe3wLtJT9EwKE6sxESMyqZeH+YMjKN6hkycD6qMf1x5+QFGS32F3DaBEWWyGKbBzZyv8Avmduu
IUVs5pVi7kQglvuMIrg4RSQ9hkT3fOG1epJtYB6z7pPphxPScrGG6LIJfVxabxPoi3SDpGGoErCz
9awywzyCIFUhuTnEbAbWO4AMHNALDRVRLTeDoe4Wey7mXgJdNnbMBEYK40GZ433NimHrUx3tZjhE
lc1SO6ATCfluJ3SVJMuY5rG3SnCGHzN+3zCI1vnNMLG9Uv7BT8jjZgEISjPmu8xQ87FauWMwuKsD
aMRNMtOKcXGEjLdYUIE2d19lmv6empKXrGzOclwR8lP1EBn9b0IsX/z166sm4jQm3T303t8I68cO
RGKxk+gclVgA8FlYhoqI319BqloiTjI3S/e1I0i0YF1p+tnBAsi19ZvHeOrqF3f0rkuehqCQ/a80
OA1+9AlGx7xriDugQmLJNbbqahSef7GYjhVO4z9WxRkCbErRhi2wyNKHvI6xqzkCACbYvdnKwaQ3
xGi3JHc4PB7CdM0jSrnQhES6wQ3R7eikd0aqEO9TFPmotqzACAsNIbOt4p3wewSJkCfKDLcvtnvQ
GpG7bKc4+WGSxhKHjAGb/nRq9r2WSEJq76nEXRD6DEQ2bu/vO5QoO9fk6ajbYjfH7L14T8o99p1N
Q9m7YeeABIYE+0x73WYaa6TpdvKBfBcOHJBN9rPe4zj7JNQRqpLBn2c4kWwgF/CXBgwLm5s5Qdmy
G0t4wzVk2zDq+ktcsy2ZO2keLdKykNSjcFz67i51FGl/MOaxjGwJTklDRoahtk1xxJzYhqZdkHnv
FQTIKsQcJfz+AifqfpJdT91gvOmGs561Y3YQUlh7LsLm7JVPCXuifdKm6LvM9JXd9yoSwdpTzulE
NsOKRM0SF5Gj9zQE5RF5D2N8n5vPCVCGEVaAw/NHCfj9JtXeOKnffBTmNuMADPGBm5s4rXEvQmcO
a+K1/r00baF/WdV4GJY1AQeCQTqvsv1oYZynHpuYK3JpCPp24KVMNmjPZdQTom4HKgRT195qdyq4
EOHjPZo8vAi2iSOq4C8Jz5ipuZp2K/tUsPveqaL56j3t3ChX93MlBJUwELAFX3Ht1ai6saYfZNUd
/MB4wRfChnqCrjfYnwajcaKyUn5rUnckbq95qE7oSZ5Hjx2xTnlh5qghyI1vyAoIV8tM902n/ZdR
tyRAJwOPTvMtVfQKRsY5ORZUdRHcpmKIQrm+7v8e5/W5blbwIkkuw157a30L74zddrerCDSllVqb
W8adGNVCrL7vlKCfCrRTa6Y/y8TNXuD33KavS6Cv6ySTYsrDWkReZKgW7lCh+YG8GYJFprJDysis
ifo6p5LkU/dliKcgJnF7/JgsYJajij6icXSZzMQC9aL5TD9KzKdVbpHyxrtA8+X3k3FmNvVplNy/
rmJzF0wTEVTTUu5LFAfB0H9W0fQxKRwXTR39sSON4cJh2xDX/JEb9m8b3TQHHpNgix6intW8S7Ha
+0tEeTFiSYILAT3AperVwBFimwpKkMfG0AQNf54VrMrxHsL5wXY3y+E2Ys9tuIf6CVVxqxOeN37J
VMCMMRvz5V9NwJYWcNzaurYB1wo9NUWb4LfKBe+f3+PJRXVhScsMY8Y3cc57mBnG02RR9gZIwPvS
mw4M7yvi19CNLl4kdtL0uBZyPq2YxdzGybEe7IY/qp3MQ6fdGJnGTMwRt3KlZiLvW8gYULOWpYwO
GE6JJaucF0NWV/RAlJbkRayVb81S59/tGBcDM26PYp8ht9hZdvvVkWm4CI6HgkIPEMd5nlK8VAh0
kqT4SSLFNUipOCQcRlZnfkFEOFjoLgJCeqRiFfLvw3Ci6Iem9N+9bKStz0u+DQDD7GJps9imRKsk
BAy2hafMSg4qW2XIBMqHhpg+bGO8mtqSTylhTloMxjUDha+XDnvvWusaHB+KrI3U4FxqU/PDm7jk
tbLZPdCh18fJwx8TebGx/9eR20NP1GtukfVLf46UCB4Aha4E0+J5U7evaiqLdEeUhbl37LbhDe9D
PTfnqFkDdCz+nZEYAaN3qG3WOm/OyCESS31iZIsq00eRKADfNzVfSkQda9X6KVvK21jFP6iuga2Q
aagVExWYQFw6rKSxxYP7tUhWYgF0T+4AyZGjdV4rzHRePpbWZJnQVpeRInIrYqYdSXlqJK7vxOGV
IK232mtxIi0sZQPBKY/cjMafuBLP4+Nx16oO77lirJRxh1QICU3feCCL6MewOJzyYZ2GWiybDdxj
2DlxAfmNj/aSMy78V+JlJBL0EUefg9h764EbjR1QomOLXs8pC1KDTcLyIIFDkdoMOBxgBGxLIhdd
2LIAZUU86E3E95nV+E1w2+8Glze1dx9lMAHzQSxKv2psO5PuoacjKNu4A1nRHxCE/Lii8cPg1YuX
j1hRhpAxRe0VB0/YXR8U7BGtqznEJxhONnW2dtayP2KvStZk1PhvKcimTDItCPApSuPZaajbjTX9
Rig+G5HJi4VNsh+pcWE+qRCdNmNE54m3474H6bKzMSNxM5/ga1obFHfbDnAEcivE/hSFeyK8qq2R
kkfcBf5TI3IiHbjMORjT4Ea6hCy9/ARU+yu29Jml80dVU8vHIxifSqh9bCRhNkz9v9NRCh6Evr1l
YzmFAxN4GPSfrSEVG63NMA9MT1sKckOmPwZR5K3PWxBR1P57v2wOBiYdlwIWEksvCgISZtdXQlA3
kow0gZNHV+7Kgyr6O7xsPCcB8TBBz+c22FymSTKuckJmEu1wLJT3u8uorJexv5njOk5SPLR5nfz8
u2GhX3JQjtzKnljr6gmUcT0sv/3aDSfOUESFlIdY5NzEfQ6KgTq95uNFR0i7V3Iowt36YVADQgAr
fD1wXZYd6+oB3CTLSq4zubLMp4qTZugKBPT+zmCpFXLv8vmZFGHo9vZeMuBoKyR3xNppthlAATJs
0HYTgt4oH62FI0ouS+hPGalrDUTCsS/+FsxZEXzWqDjLaOXp4gSRAOg27DAKd/6oA/8Sue59Y1Oe
w1otNj2bo6XlFcv46WFx2x2E2JdElJgU9AcYirsItPqKcPtTBvl9W/MLxcDysIinc8rTRt8woDel
uALVAlG3KPaGAkSD2ApwHGPkXQUpySVNdzN6bAfMsWQwj6NuHpbXKRnya+Jfs6L4Fr3JxLxklYky
b3oJSGUchLkfOQh3YwwfO+BpTCxwZg0GqqPIsh0P0e9y0bR4WUc7j8+sJFh1E5BwoPv8eXF5rIYE
HlTXp95/tqwZrSRzGADnzkg62LS8FpDlNkvD5VyvaY49zImQuwJQCSHtEdYxJxtKZLjY6iZtdluk
H/YDVmxuTTpiXtb3QlQMd8c2pgQRw9FQwxraq0aGtW9S2MG2ZcuFHZJ22qzVhbfqP+sP+NIUqqR9
bPK/rXPh9MuQ3iL/TzeT4C/rEDuyce2TpHFXXruAdsUFZC0VisROGdvcbPlH0+8Oc8KXMEbyDY3B
xAUwP4t23f/O/n5Z0mHf+C8msE52iuRegk+EYzTAm2qcvw1R8pAoOJsS+xeAPl4ubHxMz05JYm2k
XesXDCiEHVBgkRf8+98lxeCAr1TPJUNXn0UxYykXGUALHs0ff3fSN49TZVLrm/4fhF5XXmdNLBJI
Z0czCkuMgBF2u0XeRxXh0jIlXcyapmqrA5bg1zoxLM4R2951NF1h4svplLQdz1xNGpWyXOs5c9lJ
IBC94RGr6EEblq7cS60u5MEwCn3RDqjlLmgfYouTDJXWYWrb5OpHM6e9zaXv+y681xE/gJla0OZG
rvm8py43eN73BEExEREtK/EUY+U0+fDXbGntWPdm9zYdYVSZh3/Ayf/P5vy/sDktk2fUDvz/E57z
BdaX/u9ozv/6Zf9J5wzs/1jp0xb2MhD5ruNDBf5POmdg/YclQO9CBObnfUvK/6Jzuv8hhOeBCOaX
SDic/FRX6V79z/9h2/8R2AGMdeGwtUUgIP9f6JxoAv87lJhi1vFch9/Q80DMBOZKeP7fCM5xpnHw
upY+8sI/wwr5GIgFSVPnKzG5B4FWvsymu2GAeuXqApRmzBjjWIoidgYIR5pxU6vzeLF8HM+plB/p
zM0NdfI6WiQnAE1rkfGB6cAZwtDNvGSNg5Zfb4MxUpvesX5iRE5l85gp56WfPL21UovoovE7fgrs
dUmPTvRSdZif2j+sd9ZpNenyQbUzGIyCN3rI7engo2hab129SZZzZxb7xJ7MXSfBh2p26RMRo6Ae
a2GcOkRqu0XMj6n/aiJHCU0ygeeZHKWu2jtG+dR5I7J0hIID1kSuvnpf2V9m7Pxqp2i3ZMYPeWT3
Tt6SZKQEsQ+e/x7A6t8I+D5bxWmkxY/wIKRnBWN4ot6iHt21WXHVeaVRXqp4QA6VH42FAZCI2ktb
jfOBiW1Dq1d48S22vsbFhYOdI5K3B/gu6YTxKrLu+7z3zq5kyY4ZXLGpPqL6hwVCMOzoozpPKECO
CRxty4wY+KM5LhiqMPMhnzQfXEp7XPJlkOgT8Rz1Y2tZ23zUR4n7vhgYQ3UDXjQwbRwyIDmrax5n
gJ7UQm9DxipMuh67dpTdUuhq/DtyjQZt3jZkqW9wZBMb1jIUEEFyGiuQLp4fPwYBdkXPxHrvIYUD
nQN/eJ70zl5TKi3SFQPPwxaNwxrvQrxuGLYBck6wN0wQ8C1S52JNC7zxit73fhGvSqbmnYcJ6NoH
yQi5iqHJXPeKTANsF2DuMEfGzGyBktDCGqeEOX/oei7ZKFRHugFa37dJHia1/6dkO1rPXb7H6ENa
XIquhd1Qu8UJ2TMRRBnWQQUnnXL+NdQEYadzv3I/bgnBA9FYXFqvscO0yx+6vmj3QP7BYOH+qWcr
Rt2c4ddGVnAoB47luLWf8p4hb8D4sWDSwBj1PdDpfWFQ8ubc8TLRB/gWOZ2wykO3ebN746taFMs4
q6OnL4awxHzEt1tQSJCz2bOwZMidH5bJP2PvRcBMDbex+toKo9w7++zBK3wfqdWPh7j2ibhbAOZE
/h55CWZsz/gt11yCMcZMlIMQwyBLd0mFHYLlrbilGYISvkOF1pMw3UhM345XkjUlktcEYcwouFch
KxDwDcGsnMzQNJunQdhjGJjrRDpwCI8Z1LvfF8+keuJDM/gfMtAoSSlvXqAvBSlGbpOByadKDhEF
oRw3mK4N+V+R6nSXEu4zkznsV8GXtTIP0PuETUE0EZmJrotcTA2EU67ptIP09R3y5PHQdfQ4mYp+
DYUJ4Assf9pitcZyYm9wZCCe7sljqrBa+/lL4nkvbkA6EMapk4/JDG4ZXcngnubW8jf8Vt02bTnu
gjr5tr0cC9/yRzTqu/atdt/gna4Ilw3HXjFLGIO/FRX/kgUOLNwOlKorYnh3cYqDtv7jzxGakXx5
acYp2XZ+esjTnh2IOd97PivIYqF+rVqkqawczpoI0fOUOsQ/oLXFERoNmmoJ41KiMSzlqXqjTB+Y
KbXvUTdDaSk5SKlHHulcZsP0L10zXxwwC/xqZ4trCO5swVeVfnCO/7JiIIc9vrx9bY9/jP5ZePJp
mIOXZUrJHTF41ORldmAzWFF6ZKHrrYlvyO8qDIOt8I1THqFU9ZJDGyOBiSZpHTJ8jKfcAw/acQwj
0ZMHFpXOA8Qc1tB4+V5nRUc71/BbmUcgnOxZl61WPVhWTy38CIyWXb+PvZyFgLfCbgw+f9OY0Msb
D61PI8lXwwWUMXcKGNa6ZfLYG+AXzHIc9tkqOJRu91y58XiC5bt3ugptY4n3QGqZ7JtUWGEveVJj
4L7tlB2SBUhgrhQXfdAdCJFvojq5OqzEj9jJr3ENRhMpqd61vRt6Tg5ATkSgPa1Pru0EkloG8bhH
a21jrEFV371NVvQao9o72P+yYksj38+9h9AnpY3ooehP81vveq95m0H+CSbcVfkL07rp3na8l4w1
bFgZ40UsC+MUI/6EBNFDaIW91M7Ueb3FnCJ2L0RgR6EeNIJiO4wQaaB46+JzEztHw8Xm4rWNglOX
G6GuQSgmCr+1JEqqblomoEN1ZhLwRxYxbNDCg9hG/1gx9g/5gILGYf7Vsu7EI1USZUYAPZAtZMBl
QWhWAhO+SV5o9z77zjt7SzSf+5za321AI0z7ASMfA1HczAyw3H1iVV9msjyOFqNDR7CNLxQDqzhK
94Hfz1wFlfeKtagzjotY3hV62fsameYGVbZiks+szKrShyGng0vmNa8v/jUW1g+AAkKdfUdiTDLP
64FoBuxPOsZsmYUMIDXibRUxhCA3Hs0eGyA9M5rDIcX8XR+iQcrnxHRHAPcKryjIvlORF3h4W66O
+p5MtqiwD1o4GFM79zbrqYPvOHhbx3Kfdax9LnjieAlrv2CwJh7Y9KPQVCuvDAS5X/B/sjJoH2lQ
nPykv7nL0IW+IWHY1eMRjXJxRpG/jSkiMDYzW0nEL4ZP3ZOriudI2hWIDOjKxYIDIPOL28SHcs6n
O9YEyQGIWEOvhA4GgWixs2v1U5d+zMZHuUwbp51nTlcFqimqF7GpO0igMjMOPSH27CcW97IKXfPK
YrMesPDymvHJUOSv+C6yqxrz1wGJ5U5F+q8u0vfBdGOmpYSPeJIYbcZp433Q3RuG3V2ydIH5i++F
jTUFoV8RN5jTpVNPzGxEK3Xoe5b8pPyC1fVhMvl5tq+pUbTfnLRYHqhYSeGwAWA22v7DMjamDkFW
GAXlSQXMXCQIl9nAcuiT7JUWnJGAZj+o0loQsCnXKubOgrk51BzKGxIcx11TqWdnAP26LOYSWrMM
tsDCT0OaF5vOmLu9XwkG4p3HI2LqOyP4bKLS3s9lilye/HriwNDZTtb8wjOwH0owUiPzgW6O25NX
l3/KMfrFUtveFd3MVPeauLHaN53zHpS4XGEIhsvEn2KJ+Uv3DdWzGx36pWRdkuqH3KDaMZfm0Zal
tY0bDxrO5H1nmdglgFflQu1msSskmi/Y1nW/rYV40tkCjCyCcpkLnlnKT4g1/RN2P/hW5o6ZOeAJ
6DdJDH24d+fv1NXwwNLhVeJ7Y5+WcI7V+pVd8J1EurGxuqo9uR25n7pe3mDfm53uN01KMRCY1Kpj
Sb4wY1lwrs+MJPZN/jn4VBxll74HKZLrzGfCjSeXWSRSzSTP/UMl0CwMIjj1RoOow+iLA++03e1d
z0hgkfLm15taGp8GqEQIMqyTy9Q0AN3Y2yURf5a0mjeOhXAPltBPQQSnSDQSjjbDjgIUkBWq8zI5
8bl3nPdsSImBjdgY2O0zyNOJXUSBqnpbldEbjmAkt1byUonybKM32Tna/W7d+s+amEZzPXjcV6jQ
jsuCkqLkMpPcmjG3nN2JdwHdyy4mdXHSlKlLwJgE04x7Uf+LvTNZbhvp2vStfDeAL4DEkMCyOYoa
aFOibFobhGmJmOcZV/8/yarosGW3Fd3rXlVE2SaTQObJM7wDR2ykp7N00wDjyQJQU5nN9zHkJowJ
4FmZ9X3r3VeIaqJV38B/HPNbTStRdEJKBwDQ57S+aa0Wvl3pXuwmfsiGziEd6t8gf+80v3xyBbKV
+LUu7AmqM3QUmhI+ImfLWM53emjhFUal7zFRpqLy3kYJYQXxcW1ha/EjyoPAOeel7pElVulNO9gd
TI123jiQqRAJWDOoGdadVmaLSVHOUO0okJjEqsdTnVy0wjx7ABDNiZjQqTeRf1tGot1VXvnqx9ZZ
H4RqpwLlhG3qS+DtJkTK0HW/ukGnEXnMB0x9ET6GuQuYleRlinaAWm6zcHyNKYZmfw9EXiybjpFH
iXMfYNFPKHPqwnvuylvb027qyG9WZh8ImPOIHsWBiymM/i3BvBnxvgZD5YyWo611T0YZwWsOMK2K
rYNmG1/ge0BUbPy3SawN3KkRRyjD1Yg2ioEOSuExk2palMmllr8FpjgwTN0bI/o/E9cBdDxUOEQa
P7hdQxSd4UbYVd7BkqSLFdnVo52gDYWuTgvdn7Ml956RP8dF+gOaK5kO7vS1tYe6TJs3z7/FQgd+
E1efuiG+0RFEmh0N4a/srtCAEeTiZrDsVwOUCio52N0q9EDfua//v3mTt1E7fdC8kZ4Bsgq/o/+z
tcr/yl+/Z9/z/3zPX/+zj34U5+/1f3YwxvLX5merlf/9Sf+2c8z/eraue45h6qY0dNVP+bedI/4r
VDNFWh4ydrZ06aT8a7ZimP/l/+DAiq2CJXVh0AP6t53j/FdCG6LNg76l0Pkbxv9NO8dQTkE/OZ65
gKNpM+me7dC68hD1/7WbY4Kf1xFjr7du5jOR0rydbMNz4tiHIKyQMgsh/4dadHaaDttVJL8Av2Fc
HX/gC2a87yr9sw76SkLymDybLtrPXSWmIqU7WCnFSSeezHrEXXnslyVtcq6pXRH7y7AqQf16TGQa
G5UnatplBb0ktczPXtXc/PRm/zWl+dmE5p3z1vWxOK6pG5atOzrB9tflIJWN2HmWwrDCPZz5kjx2
IY38Kr//+/d476xu/v0ih6+xpOcJ893vJhkmwEy4lMMtPhvVN6a/+jKtBnzuLSjxTC49Ye8EoH8R
ok7hZh4/fUK+EtPP1zJzb2GfKJ+aZdibnxlS38wU5w3knCqyDyHD6kU92c7CPs3Qn9t577QQSib7
hNg3ogMpijikvGsLUTkEtl564TKbnNgJOlMAayQiNjEXQBRf+iJqdox7bYUsMRMDfrLOu7B8HBDh
ZWD5obsIZHWnibER6BeKx8o6mMIgQ8Fwusqjczu04Fwwfh7sdmfq8hmyx1NUciHloNsp2yDd4+ig
tlvo8xP6tj0grutl2lGvYdUI7DIXFHDUCvmCS+EQ5Jq7sFC/WVTqNQmJ8GNm3TfzV9HbJHODxYdg
HLNoEvc+RmiWG4QZtmvdIGUcMu1JLk0GgkdCh+3KE/oHR80i58TP9V6bnb3dxRcPxqrr4LPbRue/
v3uh3NLenT02O74tRAWMlTjJv+z5pqlAiUUjZy/VvqTGcBPb2Rkzj2RtSskwwa1yXiNZluzDc+ms
fXxosPG4FR5aBBD1BE4gOMFT+SZioTkdxuqFST51mDXdW+J2LJbIF9246nKbwzu7CcOPju07Qzi2
L0tRTWWDlphFj/nXnyBRNUqDqCrBXWFGhoM1yNlFS6nF2WSfgFHAI8bZ+wJIoRUCo4R3C+hEA1Ug
/ePfn6dJj/vd82Tw6OA8Jk1xjai/LgZvIVk2ABi29WTh0QJVjOqtX5pS/yJM7XZwBw3lrPrBHEBh
BEhLIrRlYnKjI/cbMLRvXSdYN52OPSxc1C6mpBvmSawsKF+9zV5ipPaWogvchM65DMqjLQmRpiFA
v6ieWTqe0S+DzeywDXPU20fXeylCKL15B80SPs6uMG14c7oF+ij5aD+Zv8cSyzFciVOg7ngOrlG/
/n4dbct+Asi+7eD8LvK4PtjAIYC5yaMJBAp2eQIfq2cIlg23M1GAigaEag1qzklJm+34JmhJJOOn
TKK7UwAogH8bAwl2d7JCJv92SAJoJl5DLu7srruts8ZNYd/LhphhGzyOpvaOU/Loiuw8uC7GC5CT
PHMvLXlMEmQpHP+DEGq8M8NjD1qOYGJiC64w2/LUHv1pIIG0l6bX6JqSUdW00y1WAscB+AUwLFHj
S1A7JccBqq0eEio0KxUfLOH3y4sVWMJzdMc2dHQ+f11BJzJ/6Dxaq34PxRopc4RK6K6s/r6//7C9
GewgMuzq/EiupV+/JcfbmoOT8jvbgTxaFJ+mLz3WGPQ7+2kctrUffhChWDuf+WuIYsxDeEOlGXFq
3VFr+unZ9nEv+yBGRpt4eWljgXBufpdgeriw2/Y0C7IDRoxHMZLbBr23vO5vWy/pdXQMBgwQJhFw
JtM7OgaSFh7YTA/dS31ytimsfAxUdkh2L1uNe8fDuI1pAwdk9spzRF83m6NzJ3Vt7UgJMCv6jA7l
psrGLwg1o9aFNnpXfrf6mRAY8c+4XffTLRC0C2z7HXKpAJxDvnXClTC15i993R2a0QV03AbPKLRt
8zK8hAmXqTTEq9H1X2WAFnhFoyzJux3LUf0D0J0qHeJyOZVAKQu939YWd0pljcj3ytcu1D9lFjbc
XsnOw+2+4HosD0kL55nhw0YQvF07vwthzKy6hI6jVn6nsTshZLFqTaDFegrrFJ7qrvRCj7KXIJ6H
XEMSATnEC5aF6Olxp/EK6Y8XMn7mgEht9gymJ+2YN+D6rACZzzFER9S3QSdHoLYGMAvAje3bpk5+
JAbX8N93o/g99JOFEjuFJObqXL2/bo04pQ4MWMnWb0zSDbAvq8IE5kVTOUCFyosJPchTOoNSKswX
sf7oiORe2Km3TcAyExG3yEtfInXTG366TSqmhbHfwcndq+BoIGzz0XXFj/3DhrY8KYSQBqIe4l2M
BB8vZRj36ZY26aWq0gsTzoWuimp+DcgxNW3wi/lHHfRbpyHZChBz5C+MBlvzxtOGhlYdv4xm4rnS
5Bo7nK3XkIbkgX9Ef+qCOss+cjbFSM+9KjgojSRDCsAojtp3O++QwhshMyYJBEwNVdestbW1KdrT
xHwAOA0GTBhosgnZ0JirFgazsGumZebuUQPfCrlM7rumu8zDfLQnlhgNnQvFMDpM40PtEueBaQu7
vglVvGegckbcVlkCIoJlWNkaxLWevhSgMPXRL2jg4ideTPUJN7j9kFQU+CBRmoLvhw8IqMkGmxhd
kGHhJfLCrokqfXlu8fLkuaaCwEeLadY4VxB6FoZhHoKU0tWPvM9D1MGotVdt+RjkeEggcU1Ogw0r
eVx2oyNqKQQtcHzqaYjTFUfx9qxOvR2bB6fnPBkMwMraviR2dM70EElS5NcnNrXxOPhffJNnm8eP
fglMt+k4PToY5bDW1z7MIeBQ/7yTAFtFbZw3aRFdevL4RliHrmjMBXaSRkubOek9Lg11ffkeM4Oy
L6A2pefrCqw5uw+YFlf1SztgWGUWqKjz8xEsOaoc/XrHam1yr0vzEJbu9xbNTIbD6HDL5qQZmbl4
IPc8GTkHMsfXaWk8Asoa9n7d7pIouv1aIn1BzlmjWF8kNfCU5gZcCC2ssPxaOR3wLUlj0Khz8PVk
foF86R7zkQdZCxyf04HHpbvgniGQmBUjxtDKy6UNfpwRq2uwfZ1oQgS1LNG7U2oUuEYwb1sNtn6o
I/ehzZki1jI9IwJ/JF0+qzcs0/iCNi7dS/su9LZIIAMryXicGU8qaNtHZEze/DBAckpnDGum90Vp
71CKJZdiogJ+zAY8TVJucZQrpk0F40XRvE7S2eIrzLXhe5sM1rTaRXOQXCy/Jl71vM8q+Wom+d52
UYsMTGbhHT4Lfo1MFPsY9JWoN2o3mBYb0q6ciNmAtppBO/VJeEkkv9LEtVlXqsoBdi9u+aVqw2LJ
RIOJt8Hye4HjpFn620G4t9UeXe+vGtqmiljYL1Nm+uguIlE1TMlltt48Wd9QJm99mZ+7ztxe3+iQ
FW84njVdqUhXnwpjBMyv7q8UQ2kIf/ZNkeFtWeruTgWZrEGeJJTebedSoWXJJZWYF47N1GCOyYoa
g556kZ6iOYDywICm7BMCjul/Qv5oP7XzN7syn4yKiBgx4bMRcUbjItn5MtkAIIO4UvKaXRGfm5Ft
bdKhyluJr5CKHlOfXLRAO9ZyZPZbtYtJBhd8Ng/X961sX/rBl4CcNHSrxvlAXx41s/4Tt9LWNqfN
GDMvoyd2ofX/782kAt1U8rFhcZ+H9T4aoMSrizSds3Mc8PCy/Ls/66TZfu8vOg88NY5f8cKJuaz7
WB701j41It3McXiWeXuKayLrSMLoYDLlozdBKAQS4MvjJNzj6JvwfME7W6L4mjMhDBK1rcf4Uhav
s15q17vfUCFqtoILmmE4ndotXVNiyoR3wnKiXl76aBCg/xei6fTq+hxMOyDMSGLHP1tySs8MTPcF
GnMJQchoiWklAw5cvi6IsxKe8nHTNt7Krt2bqxegkeGBxQJLj2+ku8hfsVDWVJHLru370suP0+x8
MYrdEX2mdWa6q6blprR7dYegXr0keomQommopufrocYsgSJO46txSzW5EfsnIyqRIeLHNTohLmnY
MelrNiUhYxt++tyCUtY1bW0AY1h6lt5zYbm3KcRotGW214dQNylG68m8aoPuSfnP1w5phuXz22PH
vwE28SVIadymqJAqiaC5H5wFOCCSsdkFKNEbd7AGvY2dhk9jNL5W5ehtYACHtaetAlC4ICS8p8Dl
pQH1r5aN/kltkNYlss+V3KlQ3FQhO739lvrPeLUUS13jukgc4wDwGdXZ1vuGMrEHbQi0QfJlRH43
45IehX2TtdmLunF7/2gBxpDldABBeiBkJEysWGSm24duZNZqPJuO9x05tK3aHd1gHXRP7v0qZlty
PGv7h2b1X9qRH+/2/Pgc/Q8wGSR5gGU8tCzZIcfaaCn2xvTGnsQdLTgAzzMND3glUFWGN90yDyoC
AdebNyW1JIIT/dKuQDQgQw2VCg0OBy8U6F/315okhXTnoBp8XaVMLuCq2NtAviscVxbQ1rGEdOIL
Ri5LX5reatCUaJLTrjJaFKB0ZhB+IOOL8UFPgt1oAxKwR0E/v33NDVxtHsPS+NxF3tFVSZckWc7D
8kBisRUC+LerI+BbqFfOpJ0lm415qNr0YkzBJc6bk4rVeZstS9L0JCo3Yzjs1AVcxvquSLv7MEXO
IGjEsrOxnbRj2MTNIxJhpyHYFFZ2ijpnH0fOXmUx1/Ir4XYRyIiNPtdBPdINuMbdRtt3vnietAgf
EbwX2NshRxAVoLx7KHXjUEXEXmtCYFbnzjIRi6CkcQq5HyUflJj2YarxQ+4xkCeEqQ6XCkTSEYfr
laXysrGlN9j6OyqDO0DyiNaaaNXGw15tg0YH/mjkKlMpKhpV2sJpoDQxaV0WRn1yo/6t9Z+vd7eq
OLBCuSAjdUZ9FbBYJg9Gs/O84bXWOezXu9e16EnaoXsskAUAfu4tM2+g4UIkxLUHJ0m/e9BtqaFx
iiY0OqiAO5zjqPikFqNZgUaWMtE4BEp0qKspTbRy/hQDnSrlKTPrJfz/OwPtmYWAO/5PC42iBh52
LVqGvuC0QYUlIfKcyFNQufOYHFWK6+NKtOWzkRWXzqtOxuwds2kdjZQg2GakK8vPWC8gK26MrD6h
CZk4+j7zs/t2CC/Y5L7UHXmREVQoOqNsmmFBk7Bq0roQJfp1PxCCoDvJnIr6WlP1zcPYwhH20Hni
LPGEElDSY+bf2gZhjiGysY4s7DKJboWnU55r1iFzgShVxZs/o7Rsy/6ff31NB69flypzkiZPuYfN
g1H7azFSyzVg0ExfcScm3pzFB4okfxpnQk1YCq41RnOjS+Ffol/JdhhgAsP3iXgfJWcZU9Ryec0P
5wmBBpeyw/So1tUxaOL6FOXcDACZ7rWRn1LV+7bMIFupnlag7nROTgudRElDfxsQXU6RKFgKVa0U
jc5y5Xoe2GLdOBEU4MwxJG3w4OFC4fTEvT9RlRJ57CtAoF36U3PrqHxDKFeduGSwDcIgRs7R+tax
R9QVlthH3FFPYai5yCAa7Vp3nLfY1HZJyFpbdSx9EdwjyvkJlDGbzwW9FYAPCOmI6GNyvp4/zvgZ
XfRFVSbPee8cVQsVRtxe6NneYOYoVQKMYc1lCMh9nfLZHRMSYp4mCpnfhEklXzX1qTHNdTmH36TF
ahLj4NHThR4Pk9uKX80RfcTWq18M2rggYaxDXKXJKt9IXHiQJ8UzWqiLvepdCodgnzZPLe7UWJWA
l46nvWXLTYyi2E0gBM5Ag/HQWW2y0mvru2k6r70BApO5crDSprxbm2XwDG+aLWij646WIWKzIoXn
NmuHRMmRzcPbaEDOiatWkWLe0siirs4J1AitbcyKC9sR4DC0WELnQN/JxoiYGx2fB03rd0Ve4H9d
YV4dowyntVg6oQezTA4jMLtuYoFu1GxTN4LfY1E1RWN0cWB1MQ9ch6C+cADIV2E3erugc2caifom
LGOCexswbAeRA0FmRvdrItOFB+kW8YrJA5LaZftk6pqzaNh7C2SaatzBgntMA7vtkBhfIwMgHiBc
eCdg5OA+QtxPJKYFsTe7BJLgwTRn/SYAmTskSOSN7A8jvJd9+UY8HxGPXuuD1iH2SppQAaVjKzz1
JSJuZTVGi9xAPQWJT85VD1djEoB4yhMCU3e1gBWnp/2jjtqZmv1fYx2YDjI9Ut25hvncof1jbqQ9
IwUGGenaQ2XCHJwT7ohqAI7aepil0s0mY/dxdcfQYuEYdgdgLMLL1Ry2OVTuufYhNxPzvMKhVKX+
yJAPC1ugmYUsaYAAUVg5SKatepS4QpW0dpWHgG+wx8YxWQYIzy1zHdDflMbrMUfGmxGtj+gjHMxG
2dLIh97TL22fbRu964m5mEaHGaBCowN3MFrzqRf1W1+Mn9pcRxMWrc+WuQJVBUQSLOQ3AR6+9LLI
+IW0di2BNuWagGVXkhg5erOkC4oyRNiderPoFwlAfhyIbkujjrFms/wV6NScTB15TQDVfPkMerL3
sVyy/dXopMfeTI5G8yky6JENwvA2QbvIC8jDptafrDL/HJp8QFyAGQhwsx1xQ6Yz/qME0gIU64dj
TGh8oxSgGWHOGI8VIdP8rciKjUYCQNcsfgC7cyta1cdzqXy9kn6ZY2Q3cWxB+KbnsMqKl9LQn+I5
QRaHhlOGBVRsJ/hvJWdAH4epcg4I8x1KmwRZn+Y11sFQIpzPGloIEKtRt3RBL+rdxgABt8yb/k4M
XzNqSaVJAn/izum8F3E/JVyyPaJdMrwzjO7LNSNSkXtCjy7OxKfS4dZo8/g+kwG4vqrnFYPxa8BD
FP2XpNO+4w6OSUuZvsStmuK0NP8707tj0XXt349F+jlGAKdMq7fwK4XaEcWge2T8znrcUYjR1g5E
8z2WNNSGWvSrEdA6NhLsn2rnSmrWFISSrgeAceaE3RZdOrJ9zrG3mmFgLEKSYY4ucGKO58pWtO5G
0x40W/dXrSUvw9h8b3Tj0Y7dF4SeyAFsK8NDZRUk6GWqDmYXxIiCIVGTtX27RywGun+NzpmGInJF
GVWdlMQ6872zZnDno6Ru1Bb25Jl546nsFKae6kRRHxTtDbiGB0/NC69vVqOFgcAMNG1AGzAMYRcW
RKxWj+nVQQnKif3w8zhMZCH426VImywa5tALObbtusP+By4naA41AFHDUDUkC5M95rzfgFVxA8Zv
yQxmFLViqiCl8BXJF9XIc1VCkoTyeB3q2V7ZQNJTWVV2Uv9NqAz8Tnz/JpzgnJMFmj3dFQNhGhgt
4Vmsxs76mvaUQiLgjRj+mzEAaXb6U+yyHG+Sx5piOsn7Q4j8wjrstbcQEaeFGd/MpInqSfWufgDZ
Kelax7CoHIMJhmpCmKCqhQt8KjyHYovnI13mcU8edoGydQj7eV/NwL1RPVxqHglwMGBkqG0MgxXa
nYes8qwaaBQgDE/OCI6JJZP2fTAOxToI7nQxUQnH/MPrHN34jnjdrC78U0xK7Qbkq4H2jRLkFt4v
/e0z1j3HoWbPV0kNwh3t1CxaDe2IHU7hr4uGhk6Z9A+Nk23VY2s1ByXL2xZ0D+LkvvtPpuMOwbSs
UFq53v7ICCoya4ihFDkZLGzyR898yJuXsBO32bfAQYpxyu7xjQ9v8io0/llwNsFbFQ6iWsOmNtOd
i61DMfSkjyq/aNU1gLfAxiWFAIlEFtaBstT9mRnmQavMZuWU/LqmwEMQMTRooNzRpkrDXIzZ6vBY
oDjChRrx3Vhp4IbB7tOedRqmK/Zeg8ZqfGckzI5k+tg2SG53WU+ZniDc0SBjxV92i42RINfbdI/A
aOGzZfDzdAPvEJxodJ4pQyA0ISoYiAHOb7oaBeLpe0ZZ+bMb+YyzwFUhtlI9CgU1iJLmRJ/wNLmk
E/b0DW7fHWAqZgOOudcTsD1W+jx18SrXqMl8H6u2JhxQ3f6G2gS+3qq7ITK2ft8j7ID3B+h/2M8p
jEYDaOIiHghJUVAEC1kXwOICbydm5xXHdG2J7w38cMx4colNUN18VtOWoG1Odd236ya3aYj7tIEN
c/3PQcjTQ580j6qsxdLtddKG29g1zZuS3qBv0W0PKMmChPKa3OR5VPNGVQ5fh9tfo4LwCS4r2pXR
8BXf8HyrWpceAomdFd5Y5K5STRgwIj107WOAFBHLXl6H4q7nbi03uS9EfLSEvUJh5AEH1DtftcAD
Ne69hqBQyZfkhOy+Pk0Fp80o52NutveIZ/XpV6HeReeA4IhS44iAKZYJXU9g03ZkN0tsuSm2JU4Q
0NwWkdbayLoRYXqoEXhJGc8hkjN4Tb4ZIbJ81gQeUscLweNGQMkP6mM03WFJh8QVX8R96QOiwHAP
KTsUuvkTv961OiiLqHTXdURuNPsoFMYVymAhmfQUV0dXN+87DSl0ynCSHrAvVB3hZY6TC9kc4z3k
ZJn5HZDx4ejRAXPg24NV1W5GqNDljE8O++GaHHWqBBm9As3IYIQhSAXi1v1XBBjBtxJOqQs8f9z1
UNxVv0fL43OFbyPEcP8I/QS+s1l/kp2NDSn5Vp46j+6IgpLHwYutvRDxugqmh05Nu64tsti5s0b7
mwI39B2r01mdr1yKonEz5rh3S83ZzxFyV435AF4NIHE27tWar40yGRDbOkZOdFl0AzZI8snZ1ibW
JPGIxGnhrALkc5jkMe3rURdCzHXkmfJMwOoka3oYT92gba5PSQ4VwhNmcdMEgh6S5h5Vp1eLiZe0
KW8aQ3yiGaNOHfYXZzVIzCGB2h1Xld/LY5sv/Xa4vd7OuqCSaTrerpPhLBdY6FHzf7yR2yTkHvz7
cOtPk3RHlwZocLolznUs+tPYsxMdBFdKkq3ls1bI2NSBtHGtlqeFACc9ekFJaFuHSPU6//7dhoJ9
vJu5uh6wMMcyTCak78f4putWdiQS5FUlsEKUvDcYckL7gWW0EprGIBGEMPoK9ZI2Urjx4/ySI3z9
wSr+8Ag8/UpANNF0ZVb263gvFabRRQkiry7Sqkz1K57z1H3229G5ncW4HvTJQIemf0pd1/sM3ADA
DUgKfw0l6svYiYteYtbZF9mXCsXCjYHJYlM5+tMHy/zDgNozEAuxwI3pBj3/X5dp5q1OF5CyyDWP
A8n5unPSFMUm/dFiKV6EM2NaHMempreghmvxLCrUkrBsnWygsaNAhSa9+/ui/jCoB8nFsph+XdF9
v64pIykw21xrt02N9sfZrCwTVLqFm0uXHSsLrkD2+P/wjcRbx0aZ5HckkduWwgZEiOCwEVlLq4SJ
JCAijpa4oI6R0OQA1gvu/aMZ8O8IJpAINto2ricMoEBq2vrTOakQgzBRkGq3yaM/ZjoFBXFDb91j
OsbZUkYwsel0tB65zOwrr6roXMw0Hgf3CGEPq0ZV1qm8LyvcBCA2CmqVvkUFC022+r5BtwoOJAql
rmas/exgffCijD9ARxQw04FV61rAN97Bl4YiQ79PR7o00IMXrEHSrTFCBKKxur0WZFpJj7Z026WI
5F0/+c3t39+b+B05YtuEGAuQELwFoJ6/PsBOEIz9PGm2biT3rcq2aQjcDzAyJ/Ogut963sNKsQjj
VG8LS6enXbmfEJFMNHufuSguk/+i2UW/SSSvUyZufCu/Z9B5b3nDKXN4vmX4EdLI+f292za4Q5vz
RhxwxDvkmumO5RTIoNlmHh4cAF5AHzB6gClxivtwQu+eXpxarCr5cdhBcJgaTsNhydccEnnwF7Oo
Ec7BnOU6adZCiHqRVpxohF0GxreRuWmG/iXLSJ7TmkKlthiP06/DG+sSYhAOPK44XTeR6g3Ordyp
trbw4osZhiARnrI5/BF2LjxLtEaMoWf+RqvfV+YzqvGVKhBrb9GMR73VqiA+Ujsxd4+dxyi0npxE
XYwgtgY3u4GC+jUbihMEOcQRwweFA8178u0AQo1Ov6nKs53Am9PR5qORkDb8fZtcUaC/XgkKH2xb
oIU9UPfvkYKe0Y8tDZ1yG/jUdnUXIXNNLq1GOEMUx4xJ57M0xm0JgjwWZD6dxgy2zb19IPkH6gn1
niIt5R5SSWQdgU8n85opGmRH10rZr8pTLuH7dTIjXTVQ2+1V4SNEhlULqM06y+7RSbibHLRM7AJa
mKbpOzV26E3/i9Z4jylW2R/dhr+fEGlTRTBqsoFi2Po7mEkHKcC26h6EoaNmXzWZvv7FqrQeW3C4
Zuwv+mQo0br1WpWLoRqnJgFJllc6qC1kl7+/it/vG4nOCFtegOfWpfVu54dOWTiBE2BxKnkaA49S
sO2Mlu7v37/o+knv3rkEnO1JYMhSyPexFZiKj59eUkJpO7h0bKsCRAlKYvwyVTiOA0esRgCHfucG
Iq2+QszqUvXtdykpQyP1HDRV7aHMnSc16+wwWfUje1l0dNuHktKanlyctHchkxQeIGLtEnmalVbq
T2FNNmu099AwjqpDguk2mTTNOKbg99dZg57LnULqegHFDTfzwTfMC/JX4wfP4Q/IcBCmHhBTW0Jy
+w0hnbc9sqBzWKI6R43hFcEZXBINYzB9KkBiakJOphoTFc3isYlxXrH2U8LV0VXhZcrc/d9fzO+3
u5SGDcjSFKb1+12big6BaMMot7UyxCsmE9Oy6mgLhq056qYwrSgzP/pS6/ebSkqTATZYWxOZCfd9
nlMY0FAdUW6nARpOqsiQZcQ7utbz43y2jW6PSig9k6lGN8FT5bb1nHtQv2T95Hfyh4l629rphiME
9ploh6PpTc/hjbGOiqF0VVm+7fzipq2/WHhfLa89IlilP+b+/lpglwGwEjKJF3e2fwiFvhClsxV9
9tVrxm+0LjG7ymlUh/0HT9xQZ/z9UTBthemV+DHyen+9JWt7BNk9EgMGmzGskq3V31py14VOGQc2
vW3vHRftBb9zyEEpNxkC6iusWz7AeV6BnO8XAtaU/Qjuzbbfn/6UjG8oKlFsr+OjK+DDKmgY6y5W
Q17r37D/OTPBJm6Khxg3Wgi/CHCnCI7rXDehAqeo6ZQ7ds+dpy3QMGOdqhXowS66ToSu2AEzh76+
H7qWllbKqIjucuW1YAqwy5jV1kYGFV37hH7M8GIHIJ1TsDsAws8jMJgweOtbgAHVpK2viP4IDHvo
kGGZdnuSvYOHqTxeO5q5Aq5o6UqkaIK2wkVLkAu3Heh0Ru3BtZ/SlIaNpYc/0r7/ijca5bGeveqJ
hC5XgXCs+z6nRSw+ZzGVu4y/IILIuAczqGVmMBOFDA7rut+VBjdLgJbHAjP5SwrRfcmMyvIHrEpD
TA7xAtFbqPbWAPdWRTYFt/Cm4DmcDYAyyQUXNlAszcEcjtoAYyrpQQuO3DcmmiLLXN08/PHnME+Q
HCdl/Puht37PeNh7pqUbTJMt9CXeZYolpMiwBo+5Nd1dM5r3dkeDypT9iMkPN7JJYZpZ9UnYVks0
gsXJb4gjS6y7CV7/XLcIdLIqOmOgLmwlbVE/9oL314HjWfMkHAmGv6Pt4nfdquvTe4X3m+M6uUV+
4PNourRv7QHLuCw31pNePzc6NTmTsrPlMfWNh4gJZjc/Ic+yvOLwco8PnmOM7luxqUPMejuaIzBZ
GWP4Rvf89wf0hzDtch1ShMFi0VEdfXdPQzE3h5Zu/DaXtAm6cQD72bhKutmHJIKXVo69Z1DDGG9m
aRxGUFyWYW0s14dVyNGoev/m70tS/Kl3YQMdOWmbUGugFxnvOUUe40uP7lax1dPBXZH/Y6KjELW6
ubEGBvJ2gNLw3N6i83V20X1c+TYcWCeJGfVZzFW9Eolru/pqzPeyqpDbQsJxya2ApIwmbq+wgVFj
ZtuBDNNDc98ECcOf3AMPA3sms/2XALeyLekLeE+6anqMTkhVODe5rE8xzjBRoS9V9RMF/akt6KoB
QnAasA+Oe9MNIQCcdHy4zjKGuRb4a8e72UE8ZSxQ2hlS/XGygfuBTQVjUzuqOcNwLmOWUSudpwla
ydLpGJKlKGGhIU7RMIS7pgDnghAFhovoxYDHv8WLO6BvPbEp+2gD+udomiCrdAYBXpQl4DULxGvm
YmaKr8Zpzkh+6KExlruwabLSutexcG2G+YPyzPzTC6SidQ3Ps8j9HJUb/lRe9hV913gIi22ZMLnu
2eZqRg/Y2oVUT/8pdlGj81MkLnQ/RI18Wshyiak1Hb2IzNWBvlOLAvaFBFHXfb4iP7C/ohRIbZ4W
EnDXAccsSCQZmS8hUHOjVxlQR2yR0+dgIo/MHavczG7yQU7/exqBiBNpLWFWp93zvnGBGQLurHlQ
bDXX2ho+GZ0KznOxphVDfFdN3BQ4xt+PxG/1puRAULLRLLHIqHX5jqkQGo0/1WjHbfGhYVQD0xtF
SrrBs/UaZTNzc8JW5rpnjEYA15Nr08AByIqTXmWaKLYq3JTqe+E58yIQmHW5tlzZnK5/4JXjASTh
thyNA8PKj2Lwb9X6dfE2YZj4ovg9Kkb/tB2cCR1NDazVFr2hJxk4t0l1bw+wnieSWWTn7xCK/Qxv
+xMKsLu/P7j34Z+vVuENfpFpUKv/loEkJWqSQZGQgVBYqdwf7Xf4kjSVl3R6Pqx6rrHp50xDclMQ
TuGkwgw00Pz69beGdV84cx2FChbvr+HwU3hqY7qclKJEaNXK/ZNxcMZIFxepla4P+j2NSRg6mH1F
ecDkKHFxGqoBXha7yB78G89GGCGYhAI3UtyFEWgdrasMfPYksxjctMMGdA2YIKQlvX5VOS2jVUEr
XxjNIRThCjIk4AcH6EYhGRv6cQpyYu6PrRRbRBFfmiTQ7oyb3IyZiLYFCkRddo7mNt+kNsxOCJeL
CG9dBVo41N0AV3vsvhXl8BnM16mbB5yBzNNEf3jTG6xVt1DgkYFV3uDnyn7M2q+taPoVViY0uWo4
keQZWDjbgGWAHaybqX8e/f9h7syWI0eya/sr9wfQBjhmM1k/RCAQI+chyXyBkUwSjhlwzPh6LWRJ
raqsqyrdF9l9aVN1KyvJGBzH99l77TGs7ayhBYRl+9R+xO77rDevOpmI3WAC241hv7Y9BTE+bd01
IT/PNfeuMFmRcOHazMCndacYIB+bJ6fRUnYc7ZVIZxsBP7+LRZKFpbwrHPAt3RBd8tLz2OP376D1
v8kifSEWgpmGo9PXX3T0YwSkfGGasi+jAeqy8mn5ld8swwAfEkEA66Ey1pai9Es63dYSqGQ24CHZ
JSEJ4PrcmRRDJKDzzUE/0iLJUU6cHdtHzZjlvyzrfo3CqX2RtzIgXTEHM8TURt52A9ckEP1lqCii
ay1X7RdBdwjrSswbOpd4JogSE6ckNFlmuA4jc59GNTl6mzIHZPni7E8PWh1RqK091J11E8tEBA5c
VDuJTh5qB14HEXPR6oxAa/R5Z0JME4VFWyTaEWtwXr6/+SL++kxwqeYyCHpBkbdJH64MvN8fAn5M
0lDLfS80lg5sRiV85n4up4ymd3y2uKW2ukXL1EyiQyedMsuM0qjQcbamF2s0Rec/SDHcmcts7Rx2
Z/wWCcEAOBCzSj7vPR4zZ9H00ILTm7QfnE0F0WehcItdlfygZ4l+Yrt897A9AAbHJOvCEKPJBqGk
kFgNvBR3T05hRmcGVqlK2qoB30+6dvbjdt7p/NCe0bonyrqsDSQpiI8R/yq/Hq1tWnU3nRSPaec8
GcnwUlod/zO3wUCneclsjzkTum+P9xG34p0OLGLjxMXVX7/CvwouhCc54DhdCRLykNB/OXmirjZs
s8m8UKqFgsl5vdz/zTT9pxXHz7/DdSGw+DrOHpCEf3gTG6ZRhE+QGGM7Xgp+1U01sJGaWa9D4nbv
Tc/5tKlnr33tuznP+G81zFB//Xv+6VbJD8GD0GKiR1jgXP/lcRJrnpM6Euy1HwPLpWAP4xOQKGLR
y8hmwDlAob2zNRDuphcFgrjNHvd8UCmdibbL/i5yLn694uPsXS+3gns8aSok6T++KHMDzDstKhcI
fK1RZv/EXxtR3aeF/oJZgwtdmvJXx4BVuRk5iMAzJVDQgqEc3rdGxdxYUiITAVPbCnfZFZmZB1QV
UpSAbf2vXzzn//rDkggUSCDE43/O3r97Fmca7DGhqK1zyJnS21t8G+amPYyaFgguJFSqZCnuK50x
i8D42agMmsrKMsgb3V+bQtIb7Ot8de+mRNnXgM4yiiyktjdHB39YHz00swMBDobIdinnB9N1dlrm
LkGaY6VUBt4k8tJNp47GACocLitYljA1cBaP7nIgFmLCMoxfAeOwvKp4V7um2vUQrck1NXe9cTvy
sToW3FULKfMDQfI4kOAztxhsNkYzwSe33VNlz8utWMobaE8o7CxIT0Xu0I5bwkPXUxggRUXjT1Ia
rEy5xf71i+z96avIfZP8pWOaJgE7psRfPhFJ59D+YjnoNSI9UKZ3M48adSkgrNe2BWL2okdMqN/y
iAT7z9fHrYygYVa5kqXhrVQ7cI+++qJEx8C/Th1AGdfPkSSXma8v1pJQi1FAn5bZQLWw3+1TnSSn
9AAzQamvp5bzv/iyai5G0yK+isV8U5NPGduAKa+q64MYRLwVmKfN7pwJqr3Zx9P/MzPDumyxl2VN
M8Hbs/Xqwytae79codOSCe2SnZeRINDsVcCu41fSMAM1fWBBC1Gta4vuvq+OTSeWbVGLJYgch+4Q
0PTS03dWpR7nPm8PZq11mxaz6FYfPjqMCoG3fvQm2webx+hEn8DrvNS0zUAfSBQ46JraFgDRoA0G
uXEZwqmOpjaiNqtvWTFuioRmm9FLtL95ctl/+srwbrLVFWi5LCrNX8Wj2vejBAaTH/Zlfo2Kckp7
TSGZDJckHh+KwsLlWJoguLhjZQ2f/gQSw1aAnd92WaxvCz77m8yjOIiqc35DHitlsbomfJQX3LBY
a+2W0jxQOnl1lRlVtYMW7kN3Prrc+5ZhetFphjtnsWccJlHfcAJrQWLyCShpr4JReh6meAz5SH7N
Y/GGxqWzzCOFVWqDBd/xJiLZD/ySH81JnjBx3mhVFBF1hxk4JCYOypnf4a+/A38e+lfNxXAttowc
j38a+ucpkfgdeNWGnBQg1kK4aWy+54nCYdI7COjQV/UXA4dRMGvR38VcgS7zJfvDJG7pDCvwrVl3
Qff9NdxNjrkQek8lDAy3e9/PjiY1eGaajIesK/RdpgqabqKYkralpMfWdels0qIPmQl16N3urVmo
IdPiiau+t37oXOJatGI2dHFAXyxeFV2Vm2louAB6I3VK6fCNXc1ljJ0rqFYt1co9JoATpSI3Q51h
J/15MKbdS5bK22ku3thILEGDEwdTT3NRKQ+rWCXZdt2FcQP8mpzRDjvy4lsxvNkr10u4NTUeMKIn
QdY5nZznqaYop619UNU0tg/dsTd5HjNXEZwnzCDyiZxQqzuUHZsxKzWelekMvKqebjNg07feGu6m
rTqATYKlkawBuyBin/n4ojzA9ASFrzPLgDYwAFrIi3pXJXAatGS4ElZ+Y6TYX1zh3HVe2R4834ez
6hqBo/CAWw6Wb7pp3/JO0qes9BtJx+R51TQBKaShSackHjxxbtffnDA7vwDBX6TubNhx4GzcJPoQ
nHZ839cnt7AJpwjX2LS6eaJ1yA9V4aYoQjDsRhO3FeNuoVl0wuGwWEa72NlaOQd44uMgpUR3z1To
7mI5hb5Fn7MqqdewEnZ/va62qW7PW1tZDPIapSxzwX839HKhoYvJLY/2sR99tgODaONwxpEOuKIk
BzMUhvqLo9DKmijCCG61BD1BYe7FhC22GzOenJ74u73irxqEa4Ejgr7wk12wjh1/fL60jkONClnd
0GMrCjDMisP4jk8yMh4EvspaK6y4Dv31N9r7013aMthUMOCY4N0gVvzyVEuBNQHCze1wEJKe0rF7
zsDUNcKX54gmKr12e+g2WDqKJFNhqeC4FRZPG+KTOU2Qu3T16mvedFVMC34phVuoanFca752Ny+N
PNNBRm+rqmySEcYap96rCjEtBU+4AW4Jk3gmMD164FDA30XB0ldhRaVySK1GwqOIKKnEnUMEq/yg
1vc4M2CFqc6V2IngA/w8Ns1qusWT1G+yyaaca2WIyNS98g2Sej9P7LVOCdmvUG/TLI0tJYcP42C+
1Kb4UsVx9l18ihSidPwryGZd7Kn36K7nKgHZYz/K3KQsIHEZlSx7VzbeLfE4PtiIOxRhZEcVYwj3
gWj6Q07YtqYde9HKW31lnMqh5y6L8L8fwTMPWVkEhcmZqSfUTpL1uG1sZLNEo+nqr9/ZP8GkGKYN
FlSWhwuFo/pXwZWdeaHAVNNVkllbf1aMKmwww3JgeBJp/Agd/3NpnOMyL0UIIAajZWucrGz8mx9E
/Izx//HQNnVg6CiHhP1d1/9ltvfI5DTU9Fphj5t2l8w+BAi/rKEJZ94mWtpsk6FebLXVl5d6zqbu
Pb6IVrLrsc4MyjinPghx1fLpWB9AgcHEWRW8jy7NRNur1p5guiJOIibzzqdd9E0fOH30ylJbiuwe
PFvloFML3vjaumqL/s0p4zREs+BIUqwGPJfaK8c+LhC9oSXxx9QY0qNShHZZvc3rR6axeKQLp70k
1HYHypNhDxo0XU/R1OlYcglidlFx73dpz221CSUPN74YGBI9vUUp9gDT1eZuUkedC4QnPwTKDIMX
dOW5eqYfbSFryStDzW25Hc3+pceYeM7uWNVADOqnguFBPbarV7DSWE/QkOWqjhvGUG/rjJmapj2Y
xXB1GKPYSBajwxLGrB60IgdhRKlH4Q7naWKZ6CrtwR4RVrPCwQdvGazMCLhTAwHFnC1VyZZ5+FH4
HfR0CfS9zKgK8SPi9jg6iRtRE7d+MVGwMb1vW49EXLIRO38SVOTG3kYlxDDRwLfuVE8022NGKQSX
odYjRblYZZANPBca4UQBehkTkqZSgykmVnijLAGOgeIZd5YxDUa3JnW9Yaw1d0mSaaFuqgNIFhcb
ClNXX2jaxtXj0MD7HdTKgxXCNsoFSYY/2yTNl2LSzSstdLNzMRdjKAuqAC1lvgzFg5sxO7VGih2Z
rzhzlclThoLgWfGnhsj8sbD+JQLEHiGBPrbx3gcaSFHBGsfGEttNS4A7xA+jldkT18Np7RLuFHXU
mnfDcb5JdOq1baIuvhOpgKahO9W4XQAK2wH628U479+7DoxJTzC4dcwl0EZN33LRu4hVsYiBRsqC
ft4Fb9d2mEx8DsaJNxsr8/rK/zxummqtqFLUgAzw6oO46mnzHtovy495q2Rh4Tyh4IfyKr56o4Vg
X4od5u8ci+hM/wwlqnFMQ4hI/C8YQc+6U191MU+beMiXQLjdlkEoDfVGzLSck/dqci1gIOcIJ9bQ
O0Me+E7PrS9zVyKafvNTDKt97jO82MzN3IHmeHR2ieQH+nnG/a+VW6x/0UdVoyXFsmv/+W//8RcH
b93bH/5h9xNaeNd/qvn+s+3z7p//xp+MP6v1//N/+j/+n8//CfrQ+K23giPyv2cfXoGtUW/F7zmH
//XH/gU6XMsq4PiYtmHTDfF7zuGq2lkcxOwD8C/8i3MorH9YpoO3Q9c5rw2cPv/iHArjHz53XwQi
nib8WTxo//kS3P520vPq/faS/Mc//57nZxh/ooPZlrdepFdEFLqh/auibvo0rFBaPhygrj6TJXoW
ST8d/WU8jhZFlA5Vmxv0+Coo7jsfs6ZcklPi0TPcRvDnWOZTg7PLZYe5fhrObIrsTTESkFbTd3hi
JYte+W3JxGvT2u6hwPHqT+CuuA8ScZ9vwM12+N6WKzi7DMhGfqvphX7SOvAzfpuIkDu5GXSszLfp
SDgQ0oBOaPAjjdSlsDVjEyfDuI0VkhmZM2WALrP5oW3qczoq1uMk+d4QSmVmMoLRdK6KXN6JzDpm
HYDn1NQ/HDKKQiWv9cAIY7kjmexWwcqeK7zYOBxzB9dX0WEk1GUawSZwtb0ckVP77DJZ6XeTNj9C
8B10QXK6I89X9qFYgPVC7dgsWEBiyw9r4Yrae9FI8sZ7b+zpgoMYjlMhl7Nvr8a7oQ5HwW7YHs0b
J48+XUMeZ729LebHbCZQICIi/dJ+Sruq20hBw48DfHUrMhJNBWs+/EkirimUNn8YOj8N7JtN04jv
MHqZ6FuVbNwb8+cagzXVpmDz6s+UEo/emoLTmyf8OUz37jN7bBl4jf/D6ID/2/Tk6Q6YC3+ertty
PgxG6xMx086FY75CkwJhrL/y6IXXgzl7G41XplucR9e5l566xG17xwqPYBdC85veLjvLrM39PFXn
puqroNOHhAWJuNCGZmyHpTi3BGOjaRj2g3qQczEzQXbfFj07mVb+2WQIxahSm2FRlIGXzUc8+giP
dJ91uAW2WHxeBHRhgDcgThgS7B7miFPfNb78UScNsesOCtUQGd8Gl2rXxdv585IGekMERU+m3aR1
OmK5foOOH3bdxEXNZhnS6V2OCl7HwJWHD26UNx6w7zAp5jBfswcLzc5A3zmo5wosOTXFyWGR/sXI
u2pTmzBEBNtimcLLtS0MwemHiiIkvVSQ+9f2EYiXc7oWN6neRWfqT2wOr8HaQM72PZ68OrJWrT2Z
soelLtVXSeogAJV+acYkLKfpmqCI2MXVA7u+cB7au9zCATWfXb97IZ3FcivrLq6Le1a26mKzEAdG
vUtVcxebFHYQpdu6g7jLuB1j4GfL7RTPUj+LmUwggfjQ9Im8+3N623ov2sCTiA5j00heGANGtp6i
C3sLhmTSVHfGwMyFKZqrPJ4rGj+CkSGjHBs+alH91pfVFZ4HsnMif2rc+LqicC1s1hV85TT7VNFk
Mkytu40XiDY2XJJtycOTBpNN5cVHwtGnLJqe5uIrmbMfoxW950t9U6n8U+Js7e3hAcl62JTuEvre
Kn2WBVsYfThkwmON4AEBbbAKgUZ7VvGDaVnjETZeu2ktJvF88sZATndpSZR5iJKTyHwe8TPKGeKi
1CCFFvUUFEX2SiYzCZI6oRxxdK7GrwZj1S5ZRlaMlm9spd4fcOcd6K5Q9xVm0CXXDxLmZJBEzXQA
nuOgTy0ODP/ShnSshouezCDrMgVwUzaPY9uN2AvS1zq2v/IVedxcjaqs35dw6ej69dkwuZXFZOvv
zeKsSUmCxiufgIehgNL4uvMJwFOSSpHclDylVnrvLHx5Bq25mhv3kmcEiHqIi2J+Hjvrbcle28y+
QblgizOmLUGxwDaW+/Vbt3C2b5qOOPWM3xAfx9oHbcrvWjPcF26u7+YEC5c15XxXvZOVDoHRM1Ul
DhJsVfMtNCfKYLs5IjWePFgxfY1wlcoqp+5YJ586BpTXI2dg+qTNxchCJYLKGL/GJd51uSABVtWI
zQx9MbUsXB3Urh5g3FUut9y5495SubTg9VO6c0a1NlpGP5bY7SHVV1irrMfY5RmlgSQ6sXfaazjP
Nl0CK1/K72pRb3T7XZOvlaQd4YclS8YEGW3qkQJEJ22vuUzBYGnIlad2vrMEb9MsJcenk1Jo6x27
gtcDN1obiqp+TNlQuE10ly8M/wSf753EEKEumxdrGZGfqs9xHCjWdYbrak7fCBU1IS0y4VJC/6NJ
0NzpffPozyMVEI52U/XZnS0BT/Rk5zzqoWCABJTRYjuwEs4sbTECa12GZk0O4kMgxmU6XNSaupfU
sjd6Zn5zZ/dI8Uy51ajkA+YJtybgI/6Jn2Al4hmk2qyI7EfnbOkdufOqUePaJ1KqHF3ox13oWTJ0
15JFo3xm1idr3JDeRpT7sNgC/rQGQdvYlYIQrVo0h2dYLsMZq0WouYa6qYVtXueg4avFvq8I71zl
hvdc+/atPuTGA75rjCfNsITDlPYnJqLz4GfNu6VzT57cYMxYajp17uzI7EaEiakpJnpw9mgw2aSE
5Xa1ttAB0REJ6xxjPBEQ3zcoUvsa7vROIfIEkUFQrzLr6crwj9Y8invG+zUCFt2YHu1IajgZVFML
IIracpvSsV0P6WNjzR9mxAWKgVzwMS6vKc4Fp6DsIpSY83Z0jmTxlzFovDlpBpAjXrlILIpNAAP1
bGkM5WO6m0eYbW7+EVsLNxabQsYx60+myL2tZ0UDY4KRXxpIRJef/xdRnOTYcaCWi3XETrd8I++h
qOykq1A0jGZlRxBvyAGAYRM8oGGz92qX5YQGTp0tHA4y+nwCfOguOAWTi1Jlfq7RvLar0+dY9QhK
8HVPzSBCu0lnwYrpCG1ZBjw88mdMpcitY85epC2u7egaq15yNOLJ33mNwKy24IjpxvmVz9pyzeXO
feq0+TFpa7mnWJGCRKaEYKz7KWheFrenla/jYuhDoT9lt5Mj6ltMiyooFtFdTL2+c+ZeHUrsmw/A
InTGC7ZMCzUATin6x8au631fseozMxhLMiIAYVUFxgEvvlcUUcFSPqrW7c4//8NuLfMwFJgq8YdR
p2Ujf0Oc2Sg6fBpDuWdOJUrc79Ra8uOvdT/Nt3Et/5mhqMlnh0gnz3OcUxhJH/nT03a2r0bYYoUX
NycYa6dSUSyUrxVD87Rw1aPDw55rMHlLwmTTJjBkxkezMDFkFeWnbdnJPl7ri+y1yGjQhLkr6TZq
6TgaOn7Jcq09qtf+I74roUUjkr589j0gzNrSvg8ZuWzPhN+cjMS0KZm3KBUgN03Dklyrlkw6l6Tj
PCZG+lgyTKSchcXolvtsbVbTeo5Hwgst93P9pLfue5u4gF/NbNzTctpfwNBS27H2PlWJhqT85fTx
1UDmRF9bogbT+d5EWmgu/aZrsUh4RvI1r81S2gwEQ5c0qDe0TgljvtjUUEnqqEZWL5u0duSu0qFt
Tu2+E/4dfhGObmLBfrJaybrkuaFaDQw31+HFYYBAdMcpiaJvqissbNSLLNbek1XP2nnDU4FNCjWn
RdnH1HJDk4w1pn1Lxyu5HPJev4sySpbVdKnWDgRnou3aGJ/qano2W3EVzWl/sA11pH2YGjCIH9LM
DsKDEJsb6FQ9CBa6CYhccQcKGk7IyzheQ8IbzkWmHwaRHLCPPrYJ0EUmx2FDDSfoDy8EVPBDAUxB
Tj4QpN7hXYKR0HLrYUUFcApsEHkfN722LOM4jhR/ijp7GETNbJrezvxlypevUcvaAJ/nkSbVb/HU
fm84oTZI+VFP55riI6W3fJSj+Vw0Ld0/S/aM3YbKpfJ7U7tXeOlQXfLvlr3eCib1WJV0XTRKHpbW
/HA0fH1mqT01pFadQZ4tlZA7zgCJpXR/GsxZXe3wzCjMb2VkUGHs3uosPJC97e28IIBV2kMD6Y0Q
BF0jVPRsclXrINtuoRvSNR7l955XvqiOEk9mkdLSD11bLPvFTi6D7uBBIhu5YxLnaozDliDRtvWH
x7ltv8Hn/nCi6bOD7rgkPrJoj05bWjXwE6S9rJj9Y9/Uu6xoMZbRQFG51IBU0Nfrjm6glGVOXffD
YRmdpwQMcQBNDW2ZYqHNhPspYAh6hDyNP5M2qi20orKoiLR59J31NvAPQmxypshkXLjYJSUHV3to
1HK7sBROKZEarPxh6rTXyUBxVtMYGIMsjrqNbZva7a1hobMkZoI2lv3AzmJtZkXhn1SPGSdnAFWF
smVfXKd5tZ1n8VLFTxhR03Z+qgTyzfpKO0tyOxoAHm37g7rTT8viPcxo6KaefUsp20vaWurkIwsF
dpElu7SurjTPFTuWgwe9xOiCdM8gV0H4CNoVzuHz2LerDE1JR8idTHHx8/bVqRa62fKMHMDQrVfc
gp4d1nfbuMnfPXCnmMreLaFdBjs9GbIPuTOX21ZDz+MwGKpwTsTdYKVHr195HyVWuHi9FJiwYLLb
2eadTeBZ4OdpwFhN2iV2Kbx14FJkhvpwwQBuBhpm3BZe/+QxGFcvNjPQsLQXowZlmVbj7Szc6srS
o6NPPnTDntiiAQ55mS70APQK0cd8fjQkcxSQtzTorpYiwYDg2WHd27yS3P/zdODLAtQeuqZ7NWv2
Q5rnDuxrkj+6Xh04GHEx4dHXW2cLz7g7c2s7UihEHpWdIqyeMjTd+kbl3jmxJSVoTnPUpnWITZPA
cyleabzoxsgSsaMw0jF5t/IZyU320buJ/wqL85oyw2SVyhkRU9ACOh9oJE+OcSzeGk4Mv9/4MX0r
TKegX2bKjNyGodJ2z9yzHDxj6VMh51COz7AoyzAyVIdW6l4n0fCatdO14+HujPtPocRdonBrxVh4
zcQ0r/tp2LE4scn8cmEq83RPOxgznkJoTtpHHlDMU81Gi3gGirrFR+c61wQDMMljWc3GktUxWA9N
RN0WutWPTvpPg7d3Cp36cK8ecbgNdXAFJNRKXeMMVAE+gYjeseVwGNse7YvDcqRKEuRyP+Hf0j4B
74GGo/V6KekUdSyqjeO047RtKcGa45dJ6q/LwJ621tUbHw65LDlde4u31REwubFNwQg7zE+Lz8r1
ryYRQwqiQC0bTkWkX6BxeFujJ9QCVi7brmyn2pTmoYoBfi3RTdeUPxBnMGJM3LUq36BEId0VtGO2
U0mzTstF0mm+9+hjW88fKVKbuDIU8lkOGbOtnEdSI+Yx7bgZ4h/CSq00cEwzhBR3fI29+WZxsis/
BpjQAC8FBjmVxIw8E7Jm0bC1Gi3x3e4aSPfcAVivkq9MAYLZ2Jx3syb3AFTfh6YHPkyX1aAgVejY
6v53pdnfK7P/3H9W12/FZ/tToP2XYPubRPuvf/z/RL91DIugg46X+78XcLdSvnUd/dNvSv5Bxf2v
P/ybjOshyeq6RYoceLmHPU/8p47r6f/AAwHukhsN4i8S7+91XEMXBtkPHZ++Sznxv3Rcw/2Ha7Gx
9xxszAS4XPP/RccVrrkmbX632rMcb037Y4kG3o0l5FfvIL5VqGHpMIVTb7OltvFaxn2pEPs5+ek3
fGlmUsUz1MGjvDXUbN8AYetDCcj+rAl1j9cg3dK5nT5xRN0pOZpXs5DmLdyT7dKq+rofx1PZdt4N
LJIKWFoV1oRBT6moozAbv3wHextthQb/Sr6CRl2+5/rCOWp5m7nNBZO/B4dZay/ZiKl4oiAB/Maz
tKuD5gDFxT0d9ywg1S3f0Wv6Pbhts4KJSpvW36/ZTmFiut6TimjfMutWIaZpDah0wEH9Or8svNHF
HIeSKrfKuXNtALtNxUEYReYrXlT6ub73E6JZbn2z8phIe4oxuCyvmBaJ4M+03OnrYFZliLsm545I
FILZcPGM7ll6bD2TBSJxdhQzuG27LIfzyNZZwOXV/SbZ1LV65LD/nFKmIs68rZDdk9GO+aHN9xiJ
oj004Cdcsce6zXFWJ2xKxTAhvbHIT9KOytnWBNTtZm95isAnJ8PaiUKc7YuKnIFIxkytrElx1iQl
ja7VV4ojf49zKy/lp3B7sfq4sQDFpoMYzitp99qD1zaPEV7scxYh1NOoc9EjR270XZ1YN5WJDa5y
ZjR6mtQQiIBggV9WVR7GphAb0NgYZCp3H5tuCqjYeqo6CtF6K3d31E1yswUJxtYDehoSJV6lheS3
cBH2TXay+d7NV/5e23BFiZBIa+l/V6reJFn2plPIvIGTgscb68iyaAGSj5+KWxNuWWFxCJYdzyud
VUTa2ci5WfLSWyAChyrHuiJZ7Pu+z61yEITi9AGSXVMyLRYO96LqSHRQP01Y8zsQ+lfWxI1panAm
tFgtq8HEL6PX3U5I9zIgMr7z/Xg0sTCRmVJPTcakaRdJde/G7m1Ga91J8YBzil2K8Pq95RWX3Eq3
bP2jtzaGzto8TnkfH5mnHV2k76JCWrCr5qw3b0McWfcqBjFhpqbYd2afnRmP38ErSBAxtNhH0TJt
cwvo6oC2F7Cbo8vBYxJwTW3ceXE8nvM5uWstuIH8QPKuXVpomyUeWDOKl0MBgO6kzWhquTtJFiQp
1b1s+qTPSz2I8hkdOXOZ7KWf7mK9q3fegA0uPeRl/pGYSoQ0UMdbBwAhfccE52P11auROcO/+LxC
PNnxu0RJsU3oUd9m+rgrnf5QcXGIIT9AnqPRtRbNOlkeHONm8vJDb8R7PvqbUrFF0Ir2sVlqOtyc
8eBW9MflyXi2+IBCicz4O5zXHHrBPRFqIAJU/kqIHPu8sXR+wQLoTo/DZW6rWx3+JGuPBTkU7OIg
+36b+P2LV+E0oTU9/05lck9ESN9nKCb8Dfp0k0b+g18CfBihuMn00WSg3hCUoEnORXYXYtLAtl9a
DgYsotgfGmqHlPZWmdp5cqZwnKmocwvIUJgMLgVosCUzb3C5adtu8btNp5HrQZFhv5+BtQU0OMcU
dk6Vel7S9Koka89UO6H1oFW6cq9BhpfD+Ay/Xh1gxLknx21uNEuPwQkTXEaYrA8g2Mmtojv4430x
o8C3vHO+299E48nkp9tPvv3hyzS+6TXMiZ5lvLsKs3w66mdpTcvBdKjHbgiBSI82x9gogMzn8T2g
NHEmY/uQUhiJ3HBdu80p45p6Xdc+onta0oRMmHOjLRHIazVezNzC298ePX1dPVFmWGO26qRzdpHh
ctTADYIJzAn5w+wlmFm3LDYew/wWGNKuisQFgiBbMT93g4XLNqNQmCKAstggZpGo2xRrZID074VR
uZxqP//wenFflvV3NQw/MHldNVfEVj76uKPxvCVX08gX/GnVwrwL7aIORl9RtJ12FoglDyIsZ9aZ
WfWKku/83A0Gv3naQWAxFgqoe94GVH9vm6P+lPMijlEcPbcDknpvzHx54qEI/S4+WnFy6h02D10b
/WA+/RwnMqZoqptYx3/QV8yJMmtof6y744CESRGmoQJzhCpo/1hsggs9EQFvGb86OR4nI3/ODIF/
H6d1O6L4oNNsa218t3L8127p8O+c+yOFoNgRYkooqwhBRJ95KDjeU7wsFGFTkKmi/t5swbqvIEjN
7w7gkIh4kFz1fpM/szTMeuexaHJ1irzp7GqNHwBuTADIYGFLBv16LjO4LVZS70qZWFdLal/pXqoO
lGPax1pl5xzLo+fb04+M1s6NRSEavkbrGVQmIMV+il8tN6BEviuH64560Hs1OgDEPXBXVb7cG7MW
f8LiPXtwUFlbml2oa92JMmDz1DfzJh+18bYGRXaI48nd+35KfMPEPGKDk9ov7pJvkYYD4VSgFNf/
MJrIujZ5++fyJWo9+dgRaRoGnvRaxrPCFU3EWtK59RpUziqquKsNght6WXo7wy7zg0UpDsth/1I3
CAbNYFMyaoxNYNh5+9yCzQKs28qwqhzr4Kim38Wm/i5no3yc5CdJC9xYqiIPNenc80ho7w2vwQeD
TZGO0SikcTc7s/PTL6WrE5AYoTBzUJlnl7YDCpu70J4KRVmldUvvrH9eYvNzWHBgSdYieCa1g866
g7d/Fkg5/j41q3vfSJZrV900Rtefx7b+0ad+euIxB6iiuS0jNGQ/zt4L9TrTFfLAmozndXblqPim
7Rv7UA70bulsYRqPMs0lL8lWtfG9HrP75bUOk67ARats/da281dTlm9ZQ1GUnjY9gdCRSlY2j7s4
Gx6I/Gk3eTvPW79fAoPPFeti1bMb03/YAB+X6VCtDz9UF2L7BkHdHGAtjFleE6jzq73tJRG1woNM
k20fe0HmKj9spCl2o0VwoernZk8NhLuhRqlFTnW0c8taZ2UuGDtW0xe3zxQ7xzrbDqxrz77U39ty
6eHt9dW582OOspRuel1NdAK62nVmIk1pXnma/525M9mNHOmy9Lv0nj84D4veuJM+D5JcU2hDSCGJ
g3GmcTA+fX2eXWhUFdAF1K43SmQiMzLCB5rdc8/5TlMmV9s9db3Jds4dt1SXeycOsOTgJskGZzZO
KZ3Nn6J8hBdy5Y3eV65rJ1kMj7Wqn6qSbpQkP5e+9+qYFTaDL0F1e2arnXSHP2XuvnNNggWdwNmT
VOdCJfTsn0wYesSu/dkyKpxPvuuts4Hm58Xqmn2fSv/BBNRn97jCKtq8WWJgmAuASzwEmsnlb0xO
Zd1awF3nW7tw2WunOL7QrPtE2Uf9xHKmP1S0W4PYmY2NXdp2SJYqebb4R9j5X9hZf+AzmA5sltOH
wAz+uLq183KjfPQXs4iquIdsIMuYLQcu2o5wSlSW7UCNTxasPYJ7wELjG2W57gMH+AGk16We9PF5
TJLLxD2RjYI+XPNgGKGaqYUrrM0Z0PrgmsqhucwBrzfW+CQUXaU9yLr4SlqlvwdVcYrTESB64vRn
xmN5rrXl2xJtEM2DFkKXaB+xZLokuifwuIKeqZZH41NiOc46F/78GvONwN0/GwdDY4M8Dc9FM8IF
aNGVavVkwqQcA4Pno4YnTY79j8/rHZp0aOPwyrCoNOawgh7Avd0LB81BsXgvZ0rSgREe7z3cLNop
eR+zmQrw4CWoAPm5ZfqBt8KGKS8jqfQ/5YgWolLiVyBVUm6fzqvpj7d7ci6vTESMFFP1rMcPeqZf
JnDzcaC2rP7Pxox0C5C50IshLFlnHv0OZmDs4bNxCs6Vims04ncBnqj+DHB6cyj9eLnsomFkA5q6
87nSWS0tZRIq28bZl8AvnH7jpmwhQw6vRTmffB/WQseAJBzbPGSV9bcHsLEeTXtLIyH2jaTlYri0
LE0NjYufAcu4mQHZq/xd0/rs4TVwsuTU+3m6bdlIrax+HFBQjDFamobOzL4japvpKzoF1X6AKsWa
G34uFQ8DhIWLNq14fKV0dRkv+JKrjemOZz3rz/39wIzN+hx4Na+kxWU3YZxARn6XMVDDZCRmCmd/
VcVmlLXlk0VlJiml+F0gHhFsPmWKakdjPhSeeDat6cbNL93GbYZKQwVb3HAx4qYm5gmXw/AhY4vr
QYBazOf/z92lqJlaheocuGtmzPwJJ/Gj3WZya9TC2E0zciUXeJ4lSFLbwhY6T3m20/5wgoYpt6QW
np2pwx9MrbjY5FkNyNn2yo3Pw/3gNn17LTvGVFuL8S0kLbgLVvEPqkY4wqHDE6c1J5wzR11m1rrN
HRM+hzee66m90nqLi69PDh1H1rY0Ay4EiTvSoJY+wKXX1gML5IcpL3FL9b+0KLpHQnkGbWvmwdGy
e/DfaJ6c+4/OnL9qalHWKc5cjNDJ3Yedum/Nstw7oYeLH7jPrenX1yIgyyn4FvMJHE/VbO+tdnJO
tCVOoZ1j0DFLCLGI8jy7mqTezaSIGQDcczHO7LnZRl3r0Tka8PMtWw6vA1Jmb5wRKRTLXHxJy+g8
d+4/XqWPyTNf554W+JmZQtTqNXfSz8YkcbHoRGRS+z2OS38ndA8AJjXQgFnf88T1MF8FLKCXga6O
Tp78eishox+WWV7ipIy3/jRuJa1rJ4vNUpP4rAuCaozwx+eR3U4XGNLa2hymHtIGQfFxYrq1jW7c
xz4llwJFc0TTWXNsUsvDRx1skYEDoYpHnhZ6QWy36zd+yrjDcJiFPErmZ80p/6SpxZ5ZS9+z+ycT
0hnCsoFpvTDEnq66Liq0Pj9o7LFWCPNuZLCI2DSpwOKrN9rXkDQHnLjuq+MYXigmb3iuOijXpql2
pYZFrsg76LWMuH3FROUlGhN4bHZHI+kOeYx00VJViVEZF4RhaaTYCuT5AKlWu+9JZf6HXrExqg0N
sVN5UJXtdm/5VbwxchwLUybns9aSuWlyr7v0Yjr41njMl4bmIjlN5zwhXz0RXtKcWJ1qPFURiw9v
rU0dYVy3mY6Go50NJ34oXcVmHLTdrXDSDkTdkG8aL/3MnMR5qPCuYv0JirfO1ex1yfV+KwKrIJQ+
uSfTYM5FPftsuMBDvZH5A0v6Ye8s2O86Zv5t7LYaHVnCjGZlZUeH563UHfDRM7mVZmLQsGRy1S2Q
0IQF25M07YWjoMX+6+ZnwnSHbo7vuA7njxtU24QPSyoKdgeL7Wxx6VZ4tmJ8C2XXHjK9AOg8Op+T
bjWnmW3xmohuHFVeKvd3ih2dVC8ZacgN/UAUTkhm4nwyh7eh4mtJ+rz9KMZpnwVLtScfStq6Tr/L
qdAObXKvzANqEECLW5wV4xuF0e6HyrN7Cr0nU4uUyRfdwRiMo6lPy2s1Zmqbk8jA32LY+46YAtdP
pJCW/e7WVeX4MqlINdTJCCQMphYYU/dQp5NeMbtp6wmnyyaJtYWDNTGiPNDOpcqN0wyG69DZySmf
79KeVPMuM3klbRu9fmYuqWXu3bfGV1DLOX4nLqXZhNXLschUWLZvHM16ilxX4LrAK7ahx4itJLWo
kI798ooW8VSgL5QiKDHVCHmIq8YLKTbDCabbdMA6MXUGZapzXbDkLjEy3P8KZzT8BnZsNUMaCc/X
UihYuBmqgJ+yz3fyKjh1SDNJXGi7OCmmLSmaZyyt+Mf5TgP8ZReobuWQo0UsXnZM/UeDb/VN9Qh8
WsBN0uqqx3kqDnHRGBcrQzXCxMp2KW+fOownh9SK7V3vTx/SnOVRDpPFAgteDL7EcMDp80pKLPHU
J37tHk1w2srUYzrDeri04lnSH3WxBEB4nYf/CQ8hCWGH53SSn0zSYKcmz6cV15A7/YfTuUJIiP32
TF/FpvTs9kZpLEAcJ3lU9n2EM2+jbu8zLAPviVTjprA4qtQiLq4d31tJmHTnLvGjWvU/8HaMSzOe
ekN/yr3C3S5uPxyrbLiqu9U8JeIyZxU3t7Eso7FLu3Xj4BSCuITlUGjyAYI1VhIr3TvEiFfcidTe
9lMuyBR/ABmH0ONgHThl+fQAVS4nyEw51xJMtymuzY00CEv27aaKMcFyabHRRNnbCF6vKSlvSZ5/
4koXpySev0zdPsjaO3bDfFyc/GNY9u0c/K0Likv0evyZR5bcNWUcePPksYK0xUJro9tchLvCJJsU
2/yR/e8yy96XQXuwq5qOEq/XQ2uQM86U/GhX06PKOXZN0tjITHBuAnt48oT0132MepHb2aa2siwq
eQyMjb6+/+YzS4XN1NwWs7/RNHMoEhqX6Mz4NBig+UgmN3lHPeL6Wi8W+ySivl9Wp33jzhoiFxkL
enqxHdW+kt2VJMyVuiwUY2nsCsLeuzTtt97yt+nZCzkJe/Sp2mBroo4EvAHkkVMu7oYqj8D16Gw7
z2OBrfss7fvv2eXaG4ACCIEtuKFhGhv2VjrS9qg4U7rnwFgiJxi/lpT8bPnhNdqDlze7Ya6m9X0l
GDIK6Suh4UXrLHbaoJodBj1UD/dPn8w4JQ09ifSO7PLg1hGmtw0lzQ8GpXJdecoBoWArtPZaX02U
DBbXwY6PaDDrYvhOm79NoLI9IZ2L0H4Hl6uNK/Da4j5cW2byWubeW9ZO2jF3m3VvVU7I//pzqRk9
0P0Qt4imDfZUcpgaWgQhzTjbeXex7Pg7y4v+IW8wQ4oG5Z0ZF4dlyTnAsZI+CvwjUPkpB2IKIZ5B
hiLvNVoUPKUO7f1H3iR7k+69m9+RCGJKHdPcPnqsIdF1Q7N16lMavDkUDB1LeETMxc1HnKftwfRG
jmff/A5GclIdbtBjF4xbv7ce59Hi68rVbEBame4R96nxx8hGcWltiuQws3abTBEP9hwcE00+Hd1F
/iwEMNLJfAn04nNo1IE89CkmoYqLwN4xJ2FyVeqcuuojdtprZZIJ0tM9V8CLtPzXxchv2OMwwXfe
eR6mT9UW23z2313beyByWSzDQ9P8FXAK5/tmU1lWvJn48IhG33u80tjO5NpY9L8OvQtRb2Aciwve
6EURE4Y7sc9znh8J4uhUM0+CM5xWfHhTw/sqG3KdzVi4ocKXtOO5tLcxX/IgbMwII+zvnU9LIY6R
eztlvw6axy/GonOZo74beEq3iY3Uzy9o18ntzuW9F97CZn5PDPHBrtre6DJ/aQP/mub++l5VtSR0
ulpM6cfWnr6k4/+Dme0WyFSy4iZGjE4nOjOzak664WTzhL+gH/YGNslq4nEATCSd40jXki7M3Re/
YrskHSWjtDFCfxjLlbSq6zhpcEj8sTsC2xKUbDUGLn2NUrQORRA3ThAlBbgcpzB7tD3f36uJbG8V
z89dcBN2QclgYscX8hPvVuGYb6zoMMcm/V+SQPZGFNM3KdJso2Xis2+qT3J54vGPZFm/zts2XmE0
dC8Uiq3xwH/qhl/zwu1w5FTPA2jocsB02afgNaaUL40faETjeKoeinZWfJa4LGhDg1G/tnaB0LvI
MNo88opsgFzIKBNgW8TCZb3U3fDWF+XH7GWggeZGrKzqR2u4psmeXVAmkCs9ctSrBPlsN8ssWf/z
i1p5u6xVPraXAvsOHbbzNTVbTjVFvqGyEDBjYTFlaGZEqaa5W+oMov1inlh4kmEu7SMeTo2s5nyf
AkQJda9ds0+iNxYx1pbsTlB2eDnUpcsYM8dBO2VOl3EolyzCAJyCYH3F9RmVxRA52YKR2tLofDAe
KydNzqpTJ7Yi+XlWNUXWwthOPTsWp3Y3ylH+kcTJCdI/norUmx6Bkl+K1nS2dL0aISr+qzlp+aOj
LCreRXMB+JUcA1e7W4DY0FeShsFZViGojU3VBhwx3EB3Bu83f2R8gynJxTsquOeGPFh7PpdbmxXL
zrPdv/Qohn1133AVJfIq0v06KHuDx7+3ma0GQMdkvNd5zqGgB0+uiye6Kcz6MvXDS1dX/WEaZnOr
yxZtqtHPHLz5Lait78IaIUgxVK8zfXidUpG+hroHaq80WEjQsMP9MfMx1uHkXS06z3U39n+D2EPD
YxLtx3j5FrjOpo4uHq9WL53kXkeI/A4Z14qt1fJHrG1ygFPJCjS2RoOjti6iEhwg4hR4XVpMd7x4
2FvbG1J+DAbEoS0O8b4x5itW3OSgHfpyokeywCKb5oS8SZkAP1s5BRNDMYpHc6SGU+gMaAbm4rX0
9N8lAcvg1iwLgiK7ErgUD6wZX1trME5dYBFHbIzfvknU0ckMVBicwpKV1dZ1eOKMsjzRnN01xR+9
0V8KD6o7MZc3LzZfqVtxI2T3Bs8WgUGzbYYD3Zp2xKgY3Qu37SRfQiCq1NrtPUXOuc5LwFrDU50a
y7nvnZfebQ083NTYoyef/aY6NpX9NZuqPgTZVDws4iCy2HoYhvyChGgd7DGYCA4p1gu9HYR94OiR
mxO7XwzTR8hvKapq2l+/nn+q0jYgT6XLbRz9NyPwXqkQWR60g0oJGs09wCWrfSkbHSvJyfe440tl
l7tsBj4NC90KHel8JlTQreeGTlC34qaUjqt2qKcttP3fZLj7nCu/2paF7oSZQfmgYhJEVqMDLSCK
zd4mzKrqya28ZAt8CVVp3VqQf2yOtW2C/Z8sTYUF3urDRrJH1Ewm4xqNvly6H+GOTsTO0xfsxN0M
bHmCjWdSNfmFZrJ2sYy3NIENJ/QQiIMJKdRxoKjYcNrdQDFNTKh1IbTBBdn8lpggN8acDCGNKRmB
KOpJfIeVEuaiauPwhuNb8mLWW+MPHOcoyPwsWqZgX+SBt9e8c2XXcr0kkxGhUu6kdbW0Mtjpreqf
iIHb20IOC4SEzVL8FHzvb1b+5iQgV4PePxCoKbdmXeOci61dR0PNalaipyZ43i810V41529dkapQ
Q8uOICDfrVKtGfYxFGmL1XSmwb+GYTRtSx3BSpmKKJzs4l1p6Nk9JRSNi9cdKB2SoavrR8QHVmMy
fTIEY7sDkSWUDMmrxg6+aLslKocM1Vq4pzpXp1FHAjBaFOGEmC9t0FT61hXL73L3NsS5ybCb4HTH
1LCaHV6pbsJj5GIE1W37zSqdAze5v82IedLQkKtmt3kDUT0D1NBWk4FSVKXp9FL44znSy9a69fQ4
HDA2zOumVsdMUdZQSL3bekPrveSF811QAgAyjA2IfksS3Pflop9FKT402bxWS070jUwqDkNEo8Dq
hw3Bm7pi02cp3AOVeZRz8ZL3stguSN94CsAtZCYxWFjG8NQ/MR2abhe2NinsBL9G4GfZeirK8dwU
MiRb+DWQ4CLJUuI3KysafOMxFMLbaBqeRS2gpQxYz8GvCYt1XndzlMO1wQCP3BnBuz9xOUvb8uX+
2ae8i0Ipe8K14X9ZFZu8nPIBIGLq1ujWV1CKyDJxARIBpP5Mysf6HlIS9qht27j466kmjwQeXTOL
X20/nx6TvD27NV8CB9sfDwDJTQtRsNGv/3zNMCXq/Kb7fdroKrQ97vMBFNNNLawtJBH7XI76tJu6
uNwXCnF4fjU9LijQHDBlCrTAEV5P1h7t/zP18H/vPftp6kYVikF1XLAhEiGzzTCAV7Ol19hb1Zsj
8Dq3+jSEqsHsPC8Bt6WsqCIE02MCt/8s6nd28+a2H9MfnInePRHHQ0OxsMn1bVwol8skfKmFCjV/
fM+U422N0qEefuTCodWE3gTwJ1NHNk+BXGAtHquNUHgerCQ+aAltlQYWRJNE0pFtkLnu+ebuEtdI
Nxqg7JVlgCaqkfGPztiJs9bPWTTe0S9eY2xr7PaY3jHSdoO+aVtGBtVYxrsW6A/46f0IMIYKYfH0
t740N/yxv+KUj4uNCHC155nDwjogFw7PpgwuhZ1qbDzmZEvM/wavvD8EIoejY+KER+lartx0L/0d
YaKLPDsS5CN538+3VCvT0K/Tg2vBE2rKHONtLh8k9qZWZMke1fCd/5wDhQRhlLh8/KcBo9TQ0yhg
e/Gh89rhvPB8EaY+scK3yFDlZCztmvuku8znf37YAFvXPkmhSA0x8yQvZsAjCyOuf+r8hproPmWv
PXFLapS7te64PcNcHlWsv+iir0N9aiqyTDziPWaNltT5sTebr9Eh2gbWqn9EeNzK0QbOXhXJtl0k
sueQTKu5kFt9saenvkIQndiH9fqFSSDljs1THtZbEQvjZInmKUjd5ewkJqUm5PFDQ85yE+vWj++N
+VnxPfEUj3ajuj9EkikspNOcavaxLmG4M0TZMyE62nyXxQyDfpi3SN1zWAX3OE5nRARg9Ae7Htp9
qXONy4h4USSZ/dRa8DqipOKDpfG0v4PHhwWGkFX4h14mcj9nwWPa1jYRIFidntOqqK1ZaxKxLXfe
SLFnwwE/LqZ1XcZ0K7Fh809wro+t5+3Hu/AUj3gVSphQD5rX/+JGMEPKh7zQ7+Ba9qQGI5sLTlRM
pQprwRIEwGgXWQHWrCxvHmVABQa5jUMu6Dy1ch2HcZfUh6XeupmTXSfqKDZySKp1MQ7ZVcuwsfNm
v+V6j6Xu/gMGA5AvG+yPBa5YeiNaKB2LfDJxlbQEiL1+V+BiwimMQyA1z6WdFx/xnpDZvE6JlEcL
fiy3dLj0WLLeVTHih8jFB5dZsROqGHE344PJmSO8OXE5e5Z507GmdZtM3xP8ZIXbCnGIE5nC7ml4
ab33AitVgvvpWWZ8TYhnLUmcfKn2TFjyBceJQGXPjTMqp7fTgm4kZto8wtjwrvPs2A9D2UNExqnf
FfIT3bM/U5SchUPS/pilTsU6z+BQZPhQeIY0Z+I987UD8oOWmMOyXwJAaP3CBC+6vTtTTpJ4MTNd
7oVQbrxdHLtkomXcvXl8sfEnEohqKJelJHZ5odbxSC+82M06awPSuw9mrGe7tq1Z0gqiulbbadzy
bQUAYzh3g2mjhxdPacZtuTf6kXQYqRbXAec5cMXsDVS0cknQTRaDHba2nAtVonFVJOwwUQsqBlh8
j/RNHvw2KV8JCOd4Txo77zFlDfaaqZTl1MLvBpgU8ZwZNxQAnXXpAKJCdiw2ehsnD96I4SGT43mx
0ifQLP4+yQjIFNqyy8b6qTbc8pD1y7uCqLpV1pBvzbL4g3JehYEfV1uTItnzvYaFTAxE7BE4dac3
ZQhbiXVjW4NmaRZ1qboYzKckSAUotcW9xYSpn1q9wzKQDs902f46jzJe4oc8dWgMBd/RV133bA/T
3yob9wvSn1tXYeLMPcVAZAeGuvnVuJRL03mjEard3TPQNQAIbG3aK+8wc9gdQGT55pbsMntILX5j
jju3/uAdYsRgwV56AwYAonLs7FuWkYreupXr5fVusLtzZ9TptfWcc66g/0986qL+yc7cjaibsE8p
RS9c88grTI/kRMSrtd013RDENsWukBSHyPFrCkq0Ts7PBZD22LL0TIsRRmlsQiTFwtX7PZdDHHyd
s5yoOeVE8hZ0zcKY1l2bGGFA3esu6LGXagGHQSzAhy8QDaq5W5lM01dXIAgZ06ZPs0NpeO+20r0w
q2UVNUPxaxImx5SPNVMzkwexVNnpjjKxMqy3C1kLItHMK0+wIbdWpdJdo8nNODY40rzyVRM02yzZ
32ox6iP0l3biHCDZ3u8ceivzKQZ74OTPqiA7Xihk/Xvp6BTMn9BxME4W06lgizWWEJDqfus2uBlK
iAWr1rB0IhtZvcqVthXlQBoJToFbHetEs6OWPBNoudegs5mVvm0J/bcNrA/iWxvCGXC9soAwKpI+
UPnSppPA80c4PwDl1qKdnfWAGTOFajXwBoeYU7je2uj+juB3hTpWqK47dnnwbSFu3/0FP/rkaZtE
jW9OpgFANQEvZnEPcoDucYzBKbmG3Ph1FuewLI6+NsrZDx3dnaJosHnpVcEBYg7WcvDVpTXAZ7pW
Rjtax9vZc6lqRnYwonqYzB6vCG3EbQ0YGo+bLes7//6ljXPrGJTyq65L4ij+BgTYE5czd92orDyz
w+RmTAyWpGoDBc0/5XlsnoWDpqxnzq4oAqSSexVj0d5f+AlPmtNzpWQ3UTBosz1cPI9Nh2zZNOBS
bsmxL7WCUTN6m2R0n6zsYxxj+zgAHY8LVpRiGmgxiR3Fpd0g5D/i0Q06gT8i8B4K10o/u5qIscBP
Y0nnbci7T0PEG91LiCSpLr4NS4C1y6tfE7SDys13AXjtYyz1v9bdaWlkTvsHeJPfDVvuNUS8KFgK
xdLg/SqCnc8MEMIpmXfp6LMSt2j7FLzBoZEWRwHaats7o4PcjpCCiG+t0C/tCOAPzdeEITZZ4pbo
x6N6THu5RNjPzPCfvzVjVz1arY5EFJcaLjX2K35VN4xc/q0Ptungj98u0h/4K38HnPBp1p2jRnp3
tJW8eR5w4Kw7Zk1rHI0meJoEDS5uN5UQwjIATIBWUUW50SCgO20tPi2GDJ1uZs0Zf+9JJo5R5v9l
S+Py49GZ/W5X53EcxU1xMvWx2t1rD30Ks3aN4lLd1JdkAdSWoA+uh8Y9OIZWR5Nk46JVRJ6wKCBs
cLyUzsu4YB4zmGe1/jeDkHKumrNpWfuJlPhzjGB3wCjNw36umpeBFgbXbv2jc4ePKJmXV6fCkw20
M2p1398p4Wr72MJi5LtuNHk4qhxfh09MU9ps4n1dinp6NkqPzm9VmXtQmJhq7IU3RkHwSEkKgytt
jLVFF8lF4xK3ytHWt7K8pLluH//5gaey2pLOvmU2vJFV758Zea0jFQqoRYrN6f88q3LO/nZ1X//K
/5ox+U9BlOea7F753/4r/89f6P9P2BBwReu/hQ1dPpPP4rP6/k85Fd349//u32lDzr9M00VRhCUY
WFAaYedOP7383/8rsP5lWSboIMME+YM18T/ghtx/0VpnBxg/yMuYaDz/N6ZiOv9CUwZk7NLf4TAo
eP+TmMo/f6D/mFLxqYhxcWsRUKGTEaTDf4EcCiG92uqXZO8hKJ3Bo7v3+TbJCu3NavQmdM3W2yMc
xW8VKtXCib/Nl4Bqo4SHBznsu6avGB09fWVMbFsKjROryoIfBHwi/rr51OvYiIrc/2s5ZPIHnFRr
g3uqEMWutvLyb+wWEM/4Jcn3lvu2NA9TzT0IlcJkDHNI6+k2YzLwN1ZNrtw7XvyHwD7GTM91Vn7d
fi56Z3CJpVPdHsIJ6YH2POrq87rYs+ineccLKydQRzY7K8fvj0Whbbo2ffEwhJukkBH79KkAWMjC
hPomctYGOM5pMniYueuug7+YdNXBj3zLphF56cuI+eAy9At8sUanY6VIBvNgxVDWcfZnkVlryG/C
T52zDQaWXRQXh9jLvE2Vy0/209kJyAQWKiMp1j1zL2h4WcI29t2dNeA6N1LWc0ueGkeXAZpQgLZi
a7wuHJCKge6NB/TYiaVY0O+a8S6Hi0VfZRTpXFjupcfeSc8ppjJ2397rbMjmVLFHXSdln12JW5ur
eUy+ed5w3ZHTzSgqO9STOT4S71uVIwUzmdGrgxdfRcn7OnBne5orNjB0ZS5ZEeztiVxOWWJlVZYb
9sWv27FU6Wttz7nE5NW1z9T/nDKvtPaikuuqkW/O7F6aWZ5i3kzktdegpeOgqdl5aynLpSIgFmre
0+S9eMSoS+cEYAO5i3uI2w4a8WzFNDlLgt9jqLLhmIhTVZsCuBDxHhJ9uD2lv6sy/iZVROcLyw+b
dviu4imhaZmFoRGP7N/KYYhozfEiIYuBcJEVr0Rg4xigRIW9Ojxz6xUUiCCvi/kvaOFH6c21UrFB
0N8jA9XafwK3GcCEDOINR0nDBRazEVF4wV15viRSIFxoO1fq2gHQT+a3qBzcw/ylMhkl8Jc73pNT
Kxrs/JeJt/poy5FJaMLO3Wl6KOjo3tR+9q1MC+fviMY8dwBj5uz4z53MMD107uwqSTdHfX+UeIpD
WviasCuzX5a64uYkrBqH+hfex7DzOoTkPKnciOnJCHtdfFadO4TSI1nVG3/wOrl45iuCzKMM7aFK
uJfLa91/JGVBRdi9LXpwU5b8jntKnVfEKu1pKnV91RaiZcs0nAENUgMDiualTQZYeI1Bf1PXH5t0
4pP16BZJ8r5UJTuleyqBapc7VHQ8AGbn9yN1djlwcnDBrsqAVwFzn80vMpxlB7ej6NyvPNU46KjX
WhE8ZtsrjN/C84dt0FVMfK3YWXEHkxskI5sPrSGFNm1B7FVnSFPaXjWUUhlTemrxoNaC5i7L/igq
7TobvyaLyMnPzb8xJhgY8Fuv7CVMxJHUWibRXQAvbKZkcKkT4koJqKU6DWDX9uyh3xu9jo8pndXN
UMcbsnjJbmGEXS0JeJpZaF8E5kFJTrlam9WpDAZtl5Wzoth+jK95NTzkrvjjN1SUMEiAUbG8x5Gw
0rkEggrEeBV3kI8Yj9KwGNPDPCvcEqTscI6od1bbUbyQQRLqbHTt38JZyESxEyDII1cKe9oWcvzO
kMtuLgVWMN/Zxwt5nTyur3GBgFrWTwLs29aApZgXCXszs6K4xcxfMSXTtSNUEHl02KOWKBiQ+Wc2
J29TAWet72WzNaglh504o/XoGSulBMsOyUAuvGtn0uQ2U3gFtdzveb3MDUFdfIzV377WoV067W+f
kMhnVboynGl+zDilcHR8CdNA1mbe3i4GPS565Ya2YFuHSXFDX+ofyDI/o5vFcNUtBze9BU5qiTr6
L1AE7JGqFxYibEu8PQp6KGsUvsF6vv/VFxxkXCmHsLl7xZJ82hXK+PJRtAJnwLSVUVvaVvOjmPWf
urjby4icgdkyAhzhPrFpl3Y7Bgz40yVqx1jvA1yMoKce1OyLlzlQH0szGVdaKX6cKsVRhNj7N21a
l4+wpZ90FuCr0ViCnTvIPSkZ86ZcVz/XMCtdS2PktHP9E+gwQZxB9x65+zksQnuxS4IrJnTzmrjE
CeI52Paex07v/mNxRMJju25XYlwcyF1FeyU0DaISFiYKF07W4P5jKLw3tCZ17a0W/cmt9NvI4heb
E6v/zMSJWCljP2rwtPx00T6X+AKds4IGofPMGmx5wdTv41lebrPpgJUSlAdmBrbnf0QaSKDpY1Y4
c1T77R/SMTnym8IOqap0Pqf3m3WJWrcKBKWCM7tgwgUlolISs44Fy2nvalyhhHs2HRXi36zLx1VZ
ZPZN0zS1wRQl7uGv9mxNNNKZraEOENC7kucUb/wUQxezrfHLgbMJhm4btIm8VUo0mOqV+9SPaJg2
lLlDDEWIMEPuXAEGSrcZrw3tlEx5HLllN66VgWTitIO8pJIhRFnTuGbk/jf2zqQ5bqPN1n+lo9cX
CiSQmBa9qXmuIlkcxA2CmjAPiRn49f1Adl/L9xuiHb3quN/CjJBl0RRZlcj3vOc8J8VrgshquUP1
ztbu0Sz69ilJOEKzND7/fLb4YR4fg4gPhkuGjAAIC5XhURa4i7Ns2IpAVPMZZMYHAGDrkj7OQn5o
OKXWckzSQ2DBSMCCApejbq5ZEXLjscjxmTbdVh5hizPecV4ioZs/BGO61nVr+OFtZQZURvcBZ/hz
rstn0PKSYZuwZcdcRBy3VtlnmtrWvIyxb0XxfoDBsmL2BZ4NJvDRQVlhwYBGWsp7AYXhgIuOk0DA
rgF90PL29LJsh4biLzIKxpayyceHssA83qvwlRfxGVGEnoIwMs/MuMNm0vix+3HhLYCFOkfF+hvy
fomRqKZOLwtVA/vL58GeR2SRp+rsJhVr42l24AEmOFaJnWxpuH4YuRYfyVc2q9JhJE+DcXogHVTw
RGT9zFIeH0iVx6eJRB7BRtPChRLX56ykan6sQjqAyH7h3L3hXYyoanDUFvFiG8navHi+oS5O04F7
VlWPa8DXn4ra5vRnmuak7wD0OMl0HxoRrBoyi4+lT1gbfot6qLm86m1Nz0ReBCfbWGWqAZXn1YqE
8TQue+UfdZfPoNf4AhrPJhTGyiEPO7XMcbtPplr7PqGGG7H28pyGPTI+eHmo9EszJYWqq4BWnupL
apcH3WlR6FwBQtOHm0K7H00eJVLgMMtQ5I1Bz8HksXt1tNvhDM1nWsZBRAa7zqH5N86zr+O5TtvT
1OkD+PliS5SI1X+ru7ugR7PRUYstiAxA+/bsijR8NR9uZfaLEBvAIqiTJ10T20wUl6z5aLvkM4Al
Dt30oc3INVdhwDU2dG/IiU/QI6dDUzYhd0MMan6YImTn32IFbRHJr1mZg3woR+ZtmYDoynq2+BUA
efKkT1xmXovIvCua/WQecrBBE2vicacH2GyCkbYCiOZI74A8XGDpZZ5dJuEvLUllRKljr4hYs4eG
zLaJ3obLjMBTalf8eWLyeMBY66lmoCmERtBdoKqvSRCnWyNmbI4qPPbtwONzFCJfu4Vdr0mCO/P+
7psTb6NQL350HIZiwMChRpqtwO/4Z6t8/+vD9v9kjP7TPP6/CQzx28z8T7kQ5488Ktvq74za/LHf
R20JwYGJGoexLWnAm7Hvv4/axqcZB+FZuE/ADlHn9AcRwvpEXbdjeIJlHP0ZFn+oLtom/I9/N8xP
rkl7F0ZjPiPD+18i+9KC/mcgBKO2Y8Gax3nlOeiq9ty78vXjEXtx/R//Lv6PpWqOQT3xdq2b8b6t
CneJ7dVY9A0ufglSrMVJvsAPhnUms7edNTQw8kig8rdamT5wnLhaUzwcLohy4//MhlWAa35ZzSZ0
P9aQMk3hMnC9+lp5J3q9FNAEL6HG3YL3LwQa3u/jGDM0kMYjqULWhxU8n7sLrmJK5SqfqIELekw3
VYL0Jb8NUzmtiWrqm/jNm0rt4HVcOmh8PREtJaJqpreq7Fjgy5c6bh/jCC99aY8cUhM+EHj0MYUD
uN/KN+Ejqk8+QwoA4T174f6RBJWg8hTBPpYKNulsLf08maO9mlxQ6WXtfvgNsVhR6M9mU1/z6MPJ
Q+2aJWw6ykzb1wKFFZlcPFnqLnLBOzJ66HKxIp9fnaYcY1iJ/4+8T7qSpr7suUViH/HTVWX5PxI7
4ODkKruiWh4naotFP2sFsfgRL89ks8yFHfNYV2G0azr9BScIGE/SDW+mt52qu+u34c0YVbb1ir5Z
8CimjpP53K7UsFNmp6B5fib1rG5WCzxK0fpJVKXa9JFCZnepUWDpq28ai+9fgIC0mU5ZB8anqfTd
EGnOkeJLR/PunsazxgwSWOdjcQ81h3oHp0axJw6R9haI1AzjaFdWyTYPq8+Z10HjB66xjUqTIvUO
N9jIinVpu/Fh8MkJjYXBZQYCAHlZdldOjXPQF67DBbt+TQMiKC0Y2ptW4FzpOanBMuImNzL/a0Ip
1aLGlXjiIscsTQ/svnJIn2dJeZb0SCy40JuLsimfRIsYNNaTi7eAZqVokrinVU76MUoOmmk8DUNX
cOsbgkX/DIrWOMKFxCjXhphOYUWkPE7DFBZ+JGJuswTNIC8dyzpcwpXHO0PJChY9zuyqp+hlBLUu
MjPfspHbRopqphq53nK4YsZJdgmQguBq1FvmYj5Zw7IQ/CIIYBLffA0ZYo/dHltrgvIp+11gh92S
FSLuVEyKx1YdW89Nbpknv7j9+ELffL41/ZK+Xs8BrMl3hdeYXxExZ1HnVXFytdrXNMZ35PbtdarY
tpuCTFXGbs3DPwAaZeTxmhws5IJ81g2CDgWhnrUETPfJqz/rCxZCgzMrDsWsPdT61RqRYMKesFA5
6xNeb7349SZxhM2awkNUjnlIulZBAyd/xXWS6pAAZ80DTxDSwayDpOHwrUeMhLVq8CSljH7sBJp9
lq50vxhYcGjJsW9OyuiOaP8rTMo7nNN3IWvWf1zgQyQZF2lmsnY1Qk1hwqIGmgqUovTvjW42i6El
p8SU8uLjayWTfrIRfgoEoBQhKJ4VIW7+Jzcp7pRzs4T3NH9v5+FGF9+VxMOWmiBQKjATHZr6XgOx
okU/s3fWo4tzBhTCNfLi8UCkul4RQQVolvvH0gjlyivC/slj59NY3lffHzhaxzC6xkHNPSxNytPk
xc4LG12+X8GZOEuI6iKSC2iaEbp5ASQFY/GODoUO3X/sDpYxJvsY4a39KcE5rI5mTc6Y1Tn5U6fL
dHtX5GH2XFse+4We+l1o0y3fJzQ+QAcf2qz6WbP+Z81KIJt362z+lAepjonWTMuUemQpEiK3/4Mh
QyRF1PhLMauM3qw3eusQ8ZFjiOygay0LAIgViI1FUuGjYkbc6bUm1l72RNh7byNp0rX9nCBxSqTO
sAXOomXTsQrhW9E9ns2qKLIJAT90UrMFeIhuiq9AbF0j/4CuZS3MyHORVtzPShuaPVXK9roUdF8r
fM47cg6wrVv/x6jrhyozkGxjbC8WaShp6OnX2orZw9is0ChymqyA/SXaL2RxAx69/qjPsnBV2t9L
n51tmGojaAF+rHo1HAO799mbuOba1CR6cDAiNqtyT1GJ/zoyqO2rlHhgMavRNpkOPNcrrQ7Ms12+
i/lGVs13M2O+pZED+BrP9zY3hp/TIaVxn/Pmm9003/G6+bZHns86mfMNkEx5uiXwm28Ht0AWbvAr
lpqzrAxQMPU8PmhQr1dVkB1NFfOdMnk36zHPFjnhzNMKufQxGICr49qfNcYMHfHVxhWth4nN9Y+a
oGYlqbDJt2GFiJWJe5/1MwXUJjXetLRmyWknOzxletlT7Oqy5ScuMFcpGsFqoIPVq3kjO4lHLbl9
S2u35Z6P87ecmgdTn01OZBUrwCgLYzal2nMcvnC+p89QcXgNEd9jn/CN7FuJQ3Wims7NDrnTXZg3
Ks8qYbyYNHEbYoGb/ux39XusDTtd5swE2C88VoNeSEN3TjzetmMBj06Ga0PXvqAzExdigMbTfUpm
uGUYidtAZweM11uhUyHCpBFFnIXBtdIYbLM0XXc9vliVXumQe51/xJZZHXvBz40xNC950DoEQ9Zm
Gn8zcCHF3SanVXTSo/NUZvumObHJJKBhwd4vppggpNiwQ/tIg/BMpyn+/uIbfUsPJjAqC2bFAlMT
BLtS4PXfsjsw1tqgEdDWO15lg0TEbympC+qOCckd8s3YdpeI8ROATIJarYXfUYePQ12zcoXVAbVy
MdkmKX+3Q8wbWBb4UMpOHfefhSuTduOBqior66YPzRsP9a9NoOZIe7uPhiq9NEKDamLQ5ecT6l13
cX1qVLS1RP4jtzCVQ75H7qlXRKgxZ6xiJfNlWAUbBq5l48bBEVLHUsJ4FXFZbCquGkvGOZjacnqV
sXaWVktNIKMbfWzFKcsfZGCsw3bQz6FDsilgNjM675Tq3YevI7s4tXbMi5EKNR1eStuFO6ykjFB5
dZY2pgqFdNHqNxucDZno9rFXTcelMbxNxbFtdWDi0n6kuYwmnBDyQ8D30op5mPNq/TonEkpGZj43
NuI2ZW1ca4kFfBQ1TjmfJ64xm8IC+YRSaqaEIPlZ0YIjCdWX926uTcimqVu77lnLtIPFBrcouy92
yqqqiTldBtgf5SVzoam6JhE/qa4SwWcnS/WSlzpXaD7DnCgTeT5Ci8U0WjXjzVLlsRW8UwW0pZUY
YJU21o2sE8VeFAEsbHrpEJ+LDnp0NXOkHR65+kyWjoMfXPcEGct1X0GexsVpg5JILxk0nwXIT7Ww
o/5rU4YAgLlozARrx9hwnTSzA7+dLd3YpbIXrSowEuOxFPuckC2VXGBoFLegVTFzssuZmN1E+Zbg
Wn8IPL4E4AwYi2bCtiOZjvWZuh3M3J+Zw00ShqVzkHgbXHBB21mLyZjUl6S0jqDY20MwE70HfIBL
wJziCb84kSv3JZ/538lMAk/yvZcm8hJPQX2NaDrchOn4o5kYv0PTDSDvt8cmwB/lWho5K++Lmroj
yyQ4iaZGR3Q48qbtHdYOr16YewfLXjsRDheplL5mAHsUtT5DpqMEn7h649I8AiWvn+TcntSG1o5q
MzZOYyfRha+OAI2fD+4D91GyqTMhMs6w74T+qzfWVFRnRzaupLXMsT9MQhJviPNxY/Ap8iz73kpM
OWO2Lo2mAEqVjJuf9+Jk+NDbZmHrTr9WXgoQCBF0aaroG1/FtaIh0QIZBTKIuMTg0suEJeOaRO23
RlZrTZgPKuDuzPSAkZgRAtBKzPLDTsAFW5Su4CPdEKMttj0XISA+1jmLMX1h4smW1Fwm65xk3FIJ
+UphZtjhSLRDZ6slrlrZif9hp9axahp5Itz+OgSRT8Mpfgt4CnsB2gql4yxSlv4lnLilmwY7vDse
18gcxAaxTou3DYbpKZEfsvD3laweIi/6jKJylVQI0ws9YMnMTnImgvFuPEFfO2DfxZ+ekZ/RqY1d
FrlJOdie7MO0n4Lxm0an0XLwjSczpI9O4KOnIpEFhDI++Oc1q8rt2PA8YbziwDCjx7wcOB/WBvPF
QlR5ftJGXheJi7GNdvHYz3b/0kz+m2VIBv4EmhD/MUvz/D0IMSiMH39HNeEP/q6aGJ8cC4+BDYvC
MHU5lyv+ppq43icX0gIGBY9q+d9+JwfpMEsj9ifUDEwDnkNZEZoDgsp/qSbWJ93ggYuBAbORmHtI
/5/+o3/Wh+TIudvxF4wmqokuObh1ZBvJJ5NzN+Qvqknrw+cht2nTBOvdqzTCWi87AZ6saO6D0qy9
kRBDQIL9AXgmOVpuE9zYP+4qW4NAwklidHpGQLKaWGEVFWUYmrWB1EGmwW1YKmkmfuskcs9TZ76z
pzG23GW0VuqnCJ/9KavHezul1gW6g8Y0ncQXYurlhm/lsByi/rNWVRg208A5aDHYCrfEe50UTXNQ
cZztnalbZU1zpxgzeJQYz66QP2m7p81v9KaXPMBTWhS+dWitobr2VYFyi/2ce5JxJ9CSY0K35ZGY
gf1a+/kyb5sGBmZU0lahnjzdCHdOXY8b/tfMf2GzK60B07rmfmBwH65SF9ZNuIF9C3J0bTQNgDSs
ZSM6ebdNEcizPl0n+4B91toXicI5m7lghf2qZAVq6Beqo6stRzY92fMvVe1V29DL7YVmjdFTA1TY
DobgJsIO8afYwbTsSXPCLYHl7d1kaH6NXELihfxKyQGJHauobzYYBU4Gan5klN1wIqNO9S7Hw6D/
4Ny6tC2ZV1dPTkZFzk1zL8gB8V613bCaTPlFL+0vFrG5sTpP0OEXGbpS7iWvWkjRi3SHtzhPH5vc
MPZOqH+lluY6ghkguqIuqqyCPQEHdqaDAXESQrHK3cd+AkMyJa9e8+jTPhSDI0cvocvE0PCksoQb
nYg6qSGUG1qio6WsYQ3gw7pyoQnHND/ApmTnG0f2A//RMwzo8FA4yr1YDfuToIYIiMs1T+J4bXS1
dxztEMEFfBKqDjVabskjPIZgsKIRgrYYXkobv358q2LMG0k4vVrSxnUCPqp1KDeywrZZa9XwwyHB
19MBoRRw8bHqXzX8rUvNJpRZGM9uxW+4X0ezAYGmh9XGmQ3mtSeeqUTJsakl9kqZOBTGsjk1rPqg
aOX1PgO+GNjroINSAaqTfI9XpQeWLXPCUWMwByjdaFyFGg/NjGj/ihvTUQcxVnXWpebKK2Iah+KE
Qpj+w8AVupzRq5qj6mXqReaeQmSqr1pMyyot+GDiYEviYtOw870BC4iy7LHqiq2vE9M3ImM6IJH+
/uGPX9ZCJfuIikdU3/KYj1wrF4Gyy0WpSHMaItAfjV68NGFLtppA0rL7MYWa/KzSQN9JHNtrXT0Y
TWc9dB3YVDN0TVaCMSC2WjdOZp5m+6r1Tybtgg+Ba36IqKfyrmk2aWTq716Cz0CWRr+c6klbhANU
hakg2qVjTMVJb+vPWGAAfTvNe+b35kVZHFvMGMO9x1VJKYtTf2B6Pw1ZcwsLP3uqTZtGzLLXT2EZ
phchgdjCaYEF1Lw6KeyhwYR44A5ptyeY3zMHV+9pIRxKf+RXllnVta3HJX6o+jFOQ67fcJEP5tSR
3rKakQCt+xB2nnoKeUvEGrYAnGU/bJN0IjdXRhNf4wJQow7de7fbGJSNllyO911pdocAINwhexO1
k7FQSzvrAGaXJFIZf1eit45FXvLya/rDz19ZvmUd7WKkQCjz7TWlwerUUmZ2irOtrUzjVgoS7mnu
e/feE5/bjkg35Z+vZuKbW1vk47ZhPj3jIP1W2CKbRzPMy6FCp/MjUnKtYq2nyUoefv76jw8//10f
M6uPIBt2o9c4t5+jO+233HACNp5a7QT3NgRIM1qz4dtl9+m16jLlFh9qZmcZE1Zp69w6E9jkVWzU
zKDeVwObOm3o3nNLzvMGdn5bwSS6+3a/dAon3Sb5UK/1Mcx22sRuW+ZjexwtKnvEz2xs1i8JPLSQ
Hlt6ipRtbtWcjmKgrjaipde3Ut1nMedTxqz8IGDYrwcnDg+hQbC99eybP0oCIF0kt35VgDaKFGu9
JttnQ/ata6qtObnpUc8NwJbgQJlzhlMVaP3JecmK6qEOO+fiee13SkKcQ96QrPNdh2QFTMkdGtz4
2nXJR6W5aiHakWa48iw0K8C11lLnx3trnX02nMh4Ro0HydJQvpw6T4DBsg0ehWdcLyzOMXJkCQMT
/Bmy0+FgbwbQhG5RwnRysq1W6SujyMQezlW4cL0awT1nFrNcka6Frm9jnm6hlHIzSvL3pvwqx9Jb
GoqHbo67ZpkmhX/IfRqkhuKEaDluEnA5nP7+qnBanZ5X5D7yh3d0Z7UmKidw4cIfNWyto2rECleh
BtKs5gm/pbgGC1pMfDbM6AD2MDzRIpDh4pneNMcB/jX14jGi41M1tJPVnOprbTPwvLjqtp3/9mHs
yZ1MtfOU5dZTXEKCq4t+OFMiYa/HysHWFvETDe3Q3Di6ruGJqQVRW4JZJjVFY6OaGwsE4EnEbXKI
TiOrChom+u7kk0OG2oQtutMc/8IPjYImbTy1LIAR7SQuAI7rcVQU1qhVSscvIyuWMbtA+e9tvdgQ
nHjTAogxScTTD3NIF4URHFW1b/RJrrvKvfaF211J2o9DinnYMAnRWvPVqvyIW+ue4BtYoKQK9qj1
e5OzBB+Gat346NKdld8Cv8X0TGUIQ8m48AYSZDnLjYV1JQD5EhZCbqqYLSy+0/wiDCLLiZktm9ID
BpIjwgWRZ2OnY2UlCPQtB7sqtsJ0bjF+1G0Yc5hg8KbpO+nhPKR2cPDCYSdISGMCORlG+uD51BVE
fDcruHfUEtHxJsZgDQqTBRqanwKrQcR9YyYYMYU2rXPPl8uxrWowm1p9Hpng+igS2yBBrYiQXlAv
AQs0zijObBM+NM+rNz1hDgfb4KkrS/9c1umaVJu9J0lOw0uafZf69MHKyMYraNZL5iqb+IBTbyYf
3TpOGoHHW2LviwWGF2Q9K5/0G7u3HEfjgFW1Cw6NDnIbcYcHNLidLDGgpwjCzWhKGQwm4J5Wduzq
4rXuDH83TpheilCj9YjqsDZ3L6MVThvVlKs0xIaROwC4wihELpNnF4/J1jbEOrSmdzb/BAnbBE2/
ItZH3dvRLZH2etGf2mluFhbhQ5M4TNTJsYJevs/agZgqeGonTNFDVbgfXGZjVXAwhnxW8jvlVs/B
ncNxnQHf5WrIyHEgUL2YJmYIWDcHIuXXImxQBwvntbKi9mHAfulVL0ZfX1gU1hszYtbG3YvGiqMD
2nh05O33uQwMb92rYF+EoXbQUotcIQGCJVyzVRSPwd6q6SYcNN1fTlPgnQs32UXSZTsR9LgnCxqE
psp/xpRKd1wXBjstdJbKxIwh63JLfhShtnY9Tu01zoh+KbipqI5AoKWUQYTESVdWKr+HWtLu9XaK
b2oaS847GW/Ad6bdtU87beMaw3spQAhat1EfdzFhDBAK3UvZ5i0GwO6JK26/FkbN8hEMVZQDeSSm
FgIbFe+WRbeVPpop2kCa7UKXyz8GNe7bXbQAZy9Q7reervsnm5rmZnAOZS8dWGTVLrSxrRJUg+yd
T9ukjGx2Bd7CrtJFi6yilcVbVySSLRq7WaP6rAhnLovZB6Sl8qSm9AXW7NpFCFtwxXkJ4fscBGHO
Ih6fIsN+K3IJPrXmR/2vaf2/P61LHP7/eFpffWQf+b8RJ/i3VdT+7cQ+/+HfJnYHNwNEKRqFpIU9
4ZeJ3dE/ManTUywE+ThSB1gQ/mti1z/xO9Qb27ZrQLXw+HT17z4H/ZNpmwzzlm7ZwiJu8Fcmdm9O
DPwysEtSP6Y0SDUQgqP6UOd/9OvAjtFT0TEK0EPE0Y+WRhunojvN9u7xvBHUY06O0Rl4tvn3KDAe
ysn+TBJ323rvYd8Ce9ACKpumF7DZ2zICaQwMF5MXL9Cmt2CqpmuwAuew11+UQTif20g5WWQSqh1d
mfiuubaUx9kv1dJS2GtrPw1W3jThL6h2UuFxss0Hu7IuFtewXskH6YuLnPvrgy9DwDa3pFUvVU+u
BncMYpEPPksyryXQ9NLmy5Q+jQG99vRpYWjfOLI/O5ROtkFGb5K8QLR8KU3w+01+s3mHEUjaphmJ
yqqhEce/T2Pqrlxf3ms72FV9fM18SL1O6BEftdjm+H0HhCh9aAJnZ5Y1mp3VvTeVd9fd6i2WfNsC
XbJ7tvdKS9Zu1nzVKENXJaJenK5/efXdfvuJ/bmK+u/9IB3d8UxeULxyZj/LL8rLiLeQRDvhwlSp
VcDQn9GfhmeMRfR4dXiK0v2YUDbtgD1iXOGn88+/AImT58+vJIIuOpgv28JaO7t6/vwFRMpzC/wC
/hrNE9JtdHIhlXANE4tutKx1EhpX6Sc2ZGo6ItX00uWReeKuhxpNmHDhLL4z/labya7sJUXM0YZn
OaGzgjhWWu1astSYIgJtrzcsKSfOaGml2Wqb0+rJdhVTpdun697EnzuAxZxlmp3vmUeFG59tl6+v
29r4OvZUt/bD9IALektLLvdOQ7yayjgCcT27MdA/BcCsUGVw/Ndh+hcOU86df3yYLkMO0uhvSoR+
Gs0kf/L3k9T+5Lo6FdQOvT8InC7i4m/ap2N/coRr6LqN9uiZvxjGTA5Sb24QIrTFoQk04/8epPwW
3jLUUtvkfMU68JcMY+b88v71INXxf2JNo1l+1kCpEvrzyx9EsEMEP0YtIwa86BKLeuNAlUhJgUNY
INQx89vertcTcXC5cp51HZndTJ3+1mj6F3bz5JIJ/x5DLsyhKC9G2beXflYKDK2JNg0lGKuiTpJ1
JKLwwXJ0jjrKENZ25wMozJ8GvJpbNQxqQ58sPTRWt+kyWrd9NRRXExWMp8ozUmIL30rYvx0/c9QP
qeT38+c3KfjXnqo/eRj/vzRD8th0MTH+U2X/QFY4mV/if7on/PEnf3t5u84nz3KlpZvCIbLv/mGI
dOfsIa8pibPxT69u4oWG67iuJ2kQgWb5ixtSfPKIG/K6B1XBRcH+S7cEQ/5tPxbPFdPg/cfn4yLz
8+X/y+NFz/QYGO444VO7dAUeE7f31KvpTVc3Jl0nNRwXDd0yFfyzHzUv9KDWyu8xeqGVo0+5jDoM
lP7WJsn/XDjgK0raKEWIqUj5yoEdKYnfx4RrytzKL1h+3uGmnMUU08Qef4wA5VZZSxBskub0YDUz
Cdtp+Jxgg3N119kpfoxZk64pJLawjaeP2E5/lEJl0CmQHqrc2utejYsgo915DouD3CiXvexPkdZ+
FGgc1CVRQVhCEePT1u1SZqWx0t7cqnrrKoXvXMNzZSGPcDKxINfAVrn9pkm17Ey0iiJQHDA8dcNv
wgk2JKtm+DkjKZW1fp5TRlWwkysJxcz819Rz4SsbJcTrwPsW0qDoDRG+kujNVfCG3Co7MELAlWuC
Z+m+ge6ETglhO9LspUNuZe0TKEK3y+5G0TGgDF10gZ6OO1UbMM3U/lvaQtQTCkNHI7hLdeTfXcP6
wqr/PJQnAkfmE/rndJ6GbFm7jDV2oRP7VvnBwMhxDdO0u4QdcU6C905aXF2/lw/kog2CA9p+GFz5
8PNfFYqskzMh51TSvpqtOzLP0QpiWgTECSFQ9qyZVHpn8E6jIe1fUzjXizIJwn2nqCGpCnCSFcuH
5ySA8TU6HoWwVfs8cg6exklSwqPBfdAC/eCMxVWTrfVcdJsss+x7VXtcpXR6a+P6LXBV/DRO2A6Q
QDHHhegKslIfjseAiwm+MQAiGJlYKVBlaGcheMzGa54wxsWKleyY5fZWRj7jeBUpukU0EM6hv9OG
CwmIiAYT72USVgRlNJMr1JAVeEzFokt3nwB+biuREV8CnxsTs1ziJ2EJboBK/flBQluE11qyzW7c
5EIqn1SqkXym8lhsioq7RzbaL4mgLmk09eY4UKve2CRniPvN64fuo0ydYlc5rKOUEz/4uTO8DGP6
nFbOmYbY8RQl+XSj8/XAomY/QlF6b/AzWfpgXfWmpKHcJD7fsJ1h1I9DfJR9scWCsjIbQ61borOr
2GfeBT7CLWiZO1q714CI9kARhe1tUcEJkgnEKT+tVjZW2D4u5x5ptucBCDFP3NKW23EXaKTs50J1
OuvVwhnAUrA7QHdvZucOPPVdlkxv5LyOTidyXmcUGdn2adR420m+2q1eky7MG2PHS0Sc4l408JaS
U6UXyR7ZKzzooGqPnsg3KM7oTIYEX9m22bsXXXmy4dzLGJhpb9ipnMgBhbHjA+CkZe4H5bPedVsz
p+M7dMPmmdq8rWcGA5mlnNWMDnVKZz8AJRV0Mf3T/aExqoUYmvjqSm7taVveTWAibCoyfG6jXGSU
yqRJUz9Rhg4mwfDI3GbUD5tFso0iB5nA9o9paVeX0CQx4hEGElV9Yivnbema3Y4ISk+TKV70PF9a
CW3R+Wg0i1Yb5+bfdjrYWdcdI4xIS68nDpIK+VIOMQVNUbIC0zWCffeSdbBl66VTVaPr+wawLClh
YmqNS6FVP5qQHYinzrqLY7GESbNor6m6OtiFcdIjZAkZW97BpGDb7zrtYE8IR12Av8COQrWVeGA7
l9cjRU7jSuiY9lzF9BRR2YuN1445wBmisiaOt4EoomevH/eCbiFzoCo6jThJHb+u96STbb5X+dpq
MP9NzIMbEj4Ahz7XQwWYQwhv3XBPW7ptuYS5o12YYC5eTMxbo8BFY8t76XyPlmh9QeKPMp/iVHcw
/kRJuMTPfghyIlql7bvA+Bqpbm9jUa9ItRh5ceS78FEqngOurv2YaDujtnhhQNBdjSmGoKq0v1VZ
/zFVrL+iRruHCQnPRqtgouKR4uXzNJjYsBvgwGUmFr5JOzDdr1+lyQ2L4+aut+UT/0/XSN7LHrzV
mFzCzNhFh3icbg2WLDaJoirXGDlJCEbbUnWPqqSgdUSFWo4V/TPxZF0blXqHqSfQM0tuRWIdSi3x
Dq2tPQO09dk3htugkjcxMPCIAaIVTXi32GCR0vFgk360b1Mijks38aAJBu7Z3CQa2e3RdlMKUkzI
flQvcbapQ6gzpoMC4lkuCwG/yYFhYY+TwLd1Z6eQHTyzurHPgwwVwsOMrIc+9vt3B3fN0KjxLc4I
B+EBQAik7WOnW80qWZWcxU9xEkA481CSY63GyVsj5ntBpq8sq6Y+Oh+7HcMzVcssBjDY87fwg4dp
RCXog+NQes1dKETL1oi4Oif2tZ0d9oXF4jLXRrp41lRoyL1y+bL9yHKWocl6D0jNPQGxDGfF2oTK
/V6U2AankGMqy6i9zEJacrxK83bKk6+WmMS5RRvFRBR6ZwBZtYkFMpuKZympthliOm6o13ZXFeve
bY8uMORu+ACQxV1khbDWOmangyfck3rpbPtQZQp3fAQVKbNQCIgMYNn3Df6SfvHugn4zVUE4UHIo
dvGtTQEqAAiOAsRXJ4jvOrM6aW+icvg7yRXWK/IpGQeJx/sgPI8p3u6C/WVtOfcmkQYeJiIHchLp
0iGeku0aA1u976HBNISacXyYKJKxxbrdghiqPyNyFjcD5ZZtLFC7EMc/xbxL00n0lRAFuJioWzZg
zOAaEQCkVYsGkmva56ihdnrqeKgl7ZdY5iyXBaE0du3DSrt6cWMskZeStYR/u+Ua0yxKW78HVvcG
8O+N2wJ0hwQfvBVFe1PwX0PVK5m74y8WAFn61BYqtyCqJx1b/P9k70yWI0eyLPtFKIFixtbmkTTj
7NxASHcnRgUUowL4+jqIzmwpqUVL174WGRK5iPBwuhmg+t6959RAKCPvxa2oVficpCzw4fkTONp7
y/+0qYEuuu5DNxXfirPQ2FDfrJx80yXZB06Lw+Dk1oru7LNQ3sEjfLLOOpDXIH1XCLWmXRjg/hiz
FoYXdpwh9yBakeY0xGBvGVb8Lo3kmTPw9wRvEj8UGnoG1xP05WnArYZ7A8mhhb08V2BlktgqdlOE
/pnYGA2EtQkyIZSkbqVf5gRa+BtBuNWD4BSI8g/OgAzfapychPA4IoIIZ2/Um519qCdjS4Txw1Vu
TDLYvkLmPBGjOJvdcPKKB2C8aBTUqYw92JMq/7GWRZJJiNCkulymGZMozn8elsqmH+tVmxc/Q9Jl
8BXirZ1mvHvtkPVk/bEMqHJveqftwDJ83g/zhcwFlMM3StVw7Oo0ZJ4N1CdKvivf2JKr4dhr4ay1
AEYRL1T8Oj7M53UFocsH8N5zMlymb2MQvCib0snsxD9c4LcxjInAATNP7IYsRMQ/Q0P/pdZcjZNx
23QfkL4ODYImaFa/Eo0kRmD6cOzsB4zRsZIB2yYjePFj+/7Pb2+hiLNYhyBkxwrZTfaXXV5LiLrf
EMaHttVGL9HYoReX1lEDU6bR+FMF9qu3eJG69DuQdbKmQ2B4D+NbncyfuRXukXK9SD5UKDQvSSPZ
EZIidh/SzLr7g8G/0Lq7ffbT9AHLhfojl/ySocEkH9xHvJy6nd5nbpr9dKL4pljzMxf9h2nwFm01
g0H7XkqGiVkOB3H6qgJij3wpv/04enH7/zNsTWfywsu8rsi+TXL8K2mh7msdACHRS4M2IRmMv6rk
1CkfQ2W84KL4kGW8i+rsu1fFd+/4Tyl/jp1/5Dt1ywE58g+BC7gvv9NCp9+hbd0jtWzDCOb0wV/f
bBkWdJhh6QHhxiW8w68fAgAMDHCObRUcFcdizrEVZilKT37R7B3lf1dxy/e9qj/KMv1O5nRTpB9W
VVzoxH+oUdxLLAR+aMGupCZQdLdlllzXxU9XBDgx6TQkRvpdhuFLpPlvT5J7kusn06kerP1DPGEa
4D51GmFd9NmxVAJkVhYqvitL1rly1WdrBStviS2MU3rnWgh3oX23IF/SLeJRUoXGCiEib0rYgmhr
1VPLtaAezEUV0HyPICZWzWjER1uvB0uQiBmBxWN5aolFfOPEvEVdZa5jaZDDj/xbrjBa+T1HnYZo
sp2an8OYXsY8r/nHF5C7mfzWfnibR/PgjayUw7LdZuNc78M8/e3gLzoFlj65ZnYIOgCkbfFOCqnf
lFnr7SPp80poRnFdgCotLbCa8dC1SfMHu7d7SOkWWLFFXRNolsdGUjPlpDJ9cqiTgKwu+3Mls3yf
U2/iyBQc66GfTo2d2Lhf03Q3ZBDYnSHDwyeNPe+rfjdldXdR6XwT3Yj9Kc3rTeLE4y2r/N00YaMz
hqE+k/nmPjvL/BcXZe21v9l0eY9hR5QIQ2V+8sYm2Q30ZJBk5/XJyjcO14hnHrcftdOre6pOGT9y
vqEhPf1q8uFlyU1nluYp4Ppg9DFP7LDgN+8wvbXMpNzauQqxp6S/6HgMF2WZ3MJdqCtibDclmdub
bmHKKV38snog/iSObxQI9wTVEihIPpyTFOaLaO9BXOlLxUEXREsKxn9CK58Mw0Wr4WiZYXQMpiq/
JnLnS+0+BB0vZG8QYm+ozN6NMN7WMcqsLSnDYaNZuEPqqTXFCvuhTEV+agKMwKxq1QJ2B/9AYq2i
LSH3XRECdpH1cGVYMpB/JyKfWn10hIMDfdWMQkKGxz7UfKQt1Nzj+Oa6jf/m8EcT8pUE+udVB82e
9hHR41uciWY7zUDNVJ++h8Hy6y+0urDX333XPOei7p8YDf2WSVRfjLapNpPLCdHLQQX7mp9aPlOv
bgNV74OekX+lG+dqh/UxS3R2DYpckN7QAqYhBm3XROeVel16qLzYOChRTWvhYa5Nq/QZTE9Ool5n
D/i9gA17TxESmiBVxsYychI2MtwYbiIvamk9idDdhirqT5wc8n1VsyE91BlLmbY1EEPC9HTIrAP0
iacHu+k3uZ2b53T5iyFL3KcZV442q/ZNqwraNmLa9JXB5wP/wgsjqGybiXrXgHjRIfkjo4pQhOcl
bSIskk2Ud7c49leeac2XiCXrXJs0TPpAvBYDrFzD9r7GCYlSrcbz1PakCTpFMsYzurspkwISB2iD
NHUAKk7+etYcQ1QXbqw4od0rwFdAylq3OCZHC4BJgThPFt2rLYAA8uti9IqjbUsqfj03U3Ah780f
gTDzI2Gzv/Tvgs/lb0CSEOArGMNwnHpm3QT2t4YmUhivhakdlhpZNT9yQLkaI3JkHSXxvgwTdIgm
w6Ex8T94AFLLFwGC99E4y2GGx5Q1xY4m672fIsZvbvJsgDK8+G3+J4upDKtNl8fNlhJptg2iemFI
cbWPoMmSRwpXVbY0huwdUla4X0Y33Q0aPgBgqm1ei37jTzw5Hd92zxSwKV2qR6M2qEPNIHkmgAhV
mb5UgcGAm4ImTNGA2JghzjAn4SFNwJJsp1rXWVgdPGO6kY+sAzIW1eCTH+oDVB3Z+JZSkNqJBpw7
R51522Ud7N66/uU2WbxtXRo4zL93McOr9RSoad0q7HiTwc8eXiqcRJRvBVeba/JuztLexxbcfsfE
kahVvvdBcAPG2PZz8otLaX5m4vIeDjS5Yt4AtlTgaGkIYY4f8PhYc7Ux4Dzuh04zeSLUR1EhPViS
k1QQTQYv0YRHiaboWfBMXTWTwzRytIZ1ENcFA4UioO4FLr630XFXOA0e/vmLp4UFMrDBOyUDYhct
vTJzoFKnzCURm6A+YLnlHLDqcP3AbJpPZ4/UyEFx6V63aXYNTSAzXl9fayOrUI0mTISWchsgLaDa
8UPqhN4FSvIaO9ZA9qD5HLVzkKIleFYHK4N+Ku87kkbZC0KB32JO4w2agrXBo3RryNzF0yMgrBAR
Osi2eXUGHW8UcVJpmNUNjs1XZliUA1Imqv5gbpKilueUt9JhLubfhtGEvJQQQWd8Ic9OEJH46aa3
BoDLp5gQyPNh6M9BVw0vDXe6kP63oaHFEy3D/hPyvfa6GlCaaMl3Vna3BWpTbzTRUQ51xXfRuxx7
8vDDoe21S4MJnZ+v+FOr/0CazV8KM3+zhL8f2rG6v6e5Grj7gw6ThDYYPrsY4y3vt61zPnYlseHU
VflGz3x/BkH6eRTOC3q6YRMNcX90xXDyp7VRAPAVov9CE+0cOncGM5dMj2lrD2dCSuLk58W17/yM
iB9RSp9N0Q1L0l0MjbOXbfVSFwzomvd50M1Bw5vddzNINneao2evhm05IK051a3kHkKbvwsGa18W
qFbdmuDWsgE4eLOxKWOmHy10c8RWXfzkG88kQnpm6HAtG7+5phErnxKQFXhYKdhqJ2rnpqca6C3S
KSbNCMyEkc2c8GqoAs2wZ3go9+7E7xZLEfahjcEP+wZ0gMt6eq+b1N9MsWsxZmkvnvIZYVPmmRoM
1r53Ivn4lHVE0VXapSgK0uvA8FN1kk0z0eKHMJdfPp+LNStgAxO89yYnZewtLgcr0ssh6wL6yoy3
qLBKpuGB4YXXRfHWdN+i7d+FLOVTlUGYz0bvTxCn9YMq+egsIxe4YUX7Vff5oR+T6ScbuXNAMLZK
r/nTdZxdhkpsxhIZMVL58dDNsYegoeOmUJxrL5NXnfh6l1Bo2inT/S7Nyrnw+WdLYHuntAweK1nM
l0pn3MdjZOfFYEbXiiORC2QqoSJ7KCELP9SBcclVK45NltLzllgazDwpN6ZREnGzfH9daoMD6lDk
O9uPQTctAabY7jmjIVgQoXa23ZgwxBin+pwHVXxa/l9RzePFClwOno2EKtVEjwM7h1VvIX1NCONx
mnDBMjAw2giHtASwBy6D3N3BFQxrPVf6bMU0nOlZ8JIvrW+qDxUD7iA+kikL1zLhaZnyiOSTVOC3
7MG6A4DNZYTUwbSmPdj7+TCwGej9argULrAEOlVkg+UujbjPe1wjLkVc/3ARgO6kk+k0T+kf5tD5
QzD3dFPLBFWu7WSHOeSgERUMF5WIow0+OrXPOvxPg09A25Yfo2rpHA1oaBUZunWJePvaSYAATjpg
lSyZCrAS6SiHiT1lYQHpK8SjlXBnjlx/6znWb3cyxU1JPrteRKOuS+wLOLk90ihBBlqRokuTW1+S
eROh4+zB7BJFBPm6dwKAaROG0JVjUr7Mp75dMZVRe1mPf5VboDTSxDQFcKS16vsEQSY4Ms3kbKMK
M8aOQQc4VW18sGxGLdTWSbOKZY7Ch2QfuTzNJ0uzslVtekTzRr2E20PkM06ByHS2/ZRMsj0JLA0R
1Ck0VTq1Du7cpHs/gArZ28EhJ2K7ioQz7foZAKUzc+L0yPi1Kq12LmNfFG8PdYRKqCvK91yIi0Uy
mahzrg5hdBaz1WznMp72Iw4Ivx1p86a7Wvq4hHv36kb1u4PjNmNtdhtYNK/8LjcffFwX4D8Ojgjz
RzWOQCwsk+EpA0cSQysTTSbm8um7CpPwIPvwUJrpeKwVSH9peCgVWu+cp+PfMdfzk2RBUAzzHzKj
zquTJn/rxDzQsJsf3JJDWzXrR5838jEvnB21p+Jc2vAiMsOAWsfXxHcL/+DtcI1AH7naEjvtcnrL
OZyfG0aCqvGaY9zZ00kHWoDuWDx8XVA+tK1br2y/wYvOOYr9BseJvKP+2445Q1b3pm3wGX7GmWCI
6KdnDiRnNzwKVKoXhB6rNGZB0pptsGGZqalq3lmb5ceyS95jrBWApVkrlG51MDz1R9md3BMJnZ/d
ztgpv1nXZqwwW1X+GiZWcMvEiGSM7nrBAmpbtLE+KFoWexaoSCry8Qm8Ce/z4b2H0/BhEZf1sq4H
sybkK2AtbFQGafqaPNbBsL87NY27iSIWvwHmk1D7D0XG86Cz+ZAl8jR5k32hPfMzODS4HSeI956/
3KeidjiYnK3XgBSRZ072o0zxLrYqWacmjnE41Wu2DsnRFzQllCLD1Wedux0zSHtdJzd6Ib+y/b2y
MDnGY/rlCozTXQ9i8p8PbJuzWfL9J6IN9Wak5QsW/t1JCIGWSM3bIQx3Qcp6dWKgNiXGmRul+xCT
7dnU1dM0FYAg5juLzjeaMd9z7Z3bfWU3elepS8sgkh/Ca+WEj6Mpjk7MuN7zaoi0FgXSHvJ4xGpE
BdyjABYAEFkvHMgurZ6VGFGhLruxhKLNlH5b3UxbXEru5/VPlVwDhwtbuBx06DNrHtNdy2XPi1aO
UQTbtkBN7heom4qCpRhaqNqCaF0kGdcLyj0bAh7DBhyQPHAE/VsaDryETJEnypvnoI8y7tobkr8d
H2BxANcApd0Ivxow6rsIRcc/so6Jdmfr9B6EMICHvSiPDaW522Q0L4CKDIy7MeB01jcJEWKONc1F
lKcMGBeZ1oGjPcvwlbLQoc2EfNkkEUkrUxOWKT913zsXJc2TqAb67oJ7FROF94XICaHru8zDFo3C
Q9/AqamhcEYsITYjdifeMG60buA6nmzhrosm86BKzMW5amoeVxaK1LlgEJ2wfYyGt6lwWa2nKl+H
Pqhho8GHMyE1ZgTozNeYTtmuR1R0H2vFLczxe4YgrrmTfGX8KrF/haUF3CSpPsyoZ/lyaI24/9V7
/nVowuCSL1JHPMOHqrK/ooodSC8o3nqzWFV23O1mzS5BT0hz6ZYQtklYKTlI+vg9jI8dPPvnqK1O
ooMVKxXkptRG35Nj0WQkgE8z0F9m2bmbYQJnU4MNKZBvWkg4dYaNUy1ezo6EYWb8uOg6BUD0Y+H8
zsHWstzukHpmyD1huendjO6TOjVJtRgDqPmuORLScNhpFSti6RHQYoyhzeIOZef1y1E9CfeuaYhB
28+cr3fVYhylLQJjJc2Y0jvlwVDhrficEhylDrLSAGlplSAvXSymice23USElCyG02BIERd4WE+n
8PdoOEA2Fx9qVzh7bXBZWkypU5JfjBJwLAWoA5ohZ3GqVi12VW/+zTiMxCQyv5wntQrJPTgIWbFx
PQKfpXAIfwNha99jbrVQuPaoXKfF6SoWuyvUQ4zv6bNS2OR7BLD5YoI14uw0We0zNJNnzxk3Tal2
OiDpyRYUiUmK4g2rbD4HZ5ulyzpAONsu5lk80nSzTK2hrup7yxHT6vHUEtzHWAuREW1teOuF8V4i
tU2Q2+IdQre4+G595AmL/5Ze6blcjLjFrJaZbPtXswva1r73W4IGVcnn4A1nd3YpqTsnIxy/w8W2
C4Dxa0C/my2FscXHS2eIe/3AvX/5j09wEwyLvXdC4+stPl9cw4w3UfyCnmsuncT6GzQTO5zFBIxT
Ek+GxA7sLZ5gH/g+G9Tu5li5v6/YDBCgwIhSDxiG4aEAmYAPlPa2s2ce9shVuj8PTDv3pmM9hc5l
xpryoOvhr14cxp7AZuwuXuMRwTHhyW5vMIUgemHZH73pHNmSiee0fQnMPr5HAA4tu62fHTitZTzX
1yAMrEeDpWgex3uiLdCPFu2yP1nppR3xA/BHM8dYma3FzzzavftgEl940UvfvA5f40DDBsPqbHjT
F402XhOCHfymhdxydosIGCbzsu5MsONTeJZzMNzGPtVJ9RTEJICaBgdXb0fmA0Crk7d4piOE02OL
edpcHNRxcO8WJzUN/npd9Xiqyb97aKtnG3+1jchaIqDcY0rnZMhA0Fls16CuyNMvBuxiURIlnfdm
Lnbs2Gn0Jqp8Z+2MiOYZCXaHGRDA8l4e9nJxbLeLbdtye3/DHyIGbtbW+xwpd4Sc25iwdNOOMllW
Ye52iqTc1fyGT3Q2ttbi93YW03eic70qFvu30S4ecN97LBczeKsAeDlG8HeSraYwUo/oCDGJ1yjF
OccHJ0nyGzhJdG3hzZLs4b4Xa8thhFtwfCG38sg9JllqhkXt9rA1jK3GOMNy9BXEir8PI0EThCnt
qho6BNiLA10O1HibRD7iQ1WPCmdRP47WrbRylmSmDxaDUOWnW/82Wq5jllhM63HLKqZc/Ougrv5E
RHH4RZryOMbIahwm8SDSsWXwjnuHaMHBNAUDx97d3HlpE75yh/VNt2Xmb0W0LKQPC6lXl5Q13mbo
3fySB8vvJ4co6fT54gnN7vjlzZc6666aXd0JgexFj2Ny6ybJ8T1P3klNUyZOHqdGJYAe4n7v+vat
ckA19S5/FgAxaIMbTgv2FvaBborlyCvEmt5esopVTwAa+vIJhqtNqhKGTlIQVGjVNB89ttXbnnHi
pu5N9zCYll6JSoxXFhn3egFu9wEHOfD26FX4r1TVeHKiGIqobR7yUr3bIksuAurNJidPdXLZrTIj
3PGxrfkusxwkvuTvbX9IHmT5p+cNHpfQkLjkjGviZR6rYKtClZP/6y9j21UnudyUKCbvIZsk1yE6
pGV0NMkxgAQyTk05tPfZOxSWa17/+YtfT+uUxueZcvJaZml0MtWzN1Yp/2JwhfZwTDwtj+Swpo/l
sgIDhHsSBJStXV+dwdN/koJyYAllfxoArBAn11lxGgxVr01ux69YX6GahA0RjclESRMYbKWQV1Wo
xQ66j8+5KcML396SZSgsz7wIyhPmrYr5WftQ5uwTlBjEsarFxm518cqBo7rNwjm3PudnSvLWph6j
aNXaxXj0FmATNzVQPB2Yv9Tjsc2Uj4KYBZJwqpNfiQrji1JWtqfbIHdVBNC4J5s1zUl+HVm2ZYZX
vgw66FemHk9wiMGZtUW2a4Fg8SQbCJPlX77uxkc9lfn7sPnQ7a0qY3kyBmNLQCzgS5NxSyvko9R8
UFoIdm0mniGuha9hnWvCdNFvk+phN5Xxb5Iyr6b2i9dR+D53VY7jkwjeARJ8tRWLf2bbBHcZPLcy
Kx/z1jJ3BsGijS0N4iImaQA3FhEVilo/kSDC95UoVlVxy79fkwhk7uAyDstwaRl1sRkdaM8kjjm9
jLbx2LOYAZ00zae+zs784sYN02W0JwD9CzLW3rF0Bn2kMz7igeP/GC8Je1B9rQrAxw5B+zAroow4
3J1DKLnkJbYdM1itSKVE1g7HBbU9vGztCI1Odf65FP6u0ZpZw2B95go5bgduysKpXHs9k1/FdtHp
mLOxxVzBO9uSkdrr4IHOxc+UlzsJgJmxcvmb4+GtI75ME29soCaEVLO5lzLxzCkbJl/s/jiKO8mT
s2zegzE7kVAhymnYB14ENKliTosEsC+J/C5Q74UZ++ypeWQTNO76mPh1O9jGi+GNPT/IRDOA+Cio
b1+AH9+cXG8s7R+FCOxfrcfubzA7LOHBCAysnB75UMtt4g0pcRJymgm5qngsNv/bEPj/agh4/FQt
1/5/VgRe/uJuib/Kr/+Wof73P/mvDLX4D9uCQAdng3+fRZT6/1YE/P+wbKLQ7Lk9QVngv3QEREhD
C8xrSBHr30yVf5WthAtU1gWcAmUxsJcc9f+kbMXM7L+VBDzXZUnExJY36NK7WvAp/yVFneYBQ+NM
x9glXPsjSFLqMFkNC7wJ2R93WcsMhrbgoVdg0Iosmw0qj+0yI9Fu+agtm4M0+1Fr56A/u8QdVBWl
ZmNXO9PIGcMZfMEWMJy7XWu6Djy6KJrVqotArFMFbQCq9CjVolUDgezsj2yMU82jD9I7eYutkw3d
Q204QbOGwmD/Nrso0xvXaZiKRXkef3Ota5HTeQHreXsJ865p2ECz4onQ2Hs5SfPJl9nIMmmweaQZ
c2Kq0xR05p8xUIVensAl2YbWI2MVuZxQvKImLDYZ6pjWXvIA+X/C/Dsq872si/TdapfjJgqZJaKU
ztmL9vLhAvKiJj7mlC+TN8s3c3k1rMJSN8uASgi46wwIJVAzh4FL1LUBy6cp43WuTNv4w0LIJqyA
S5qbQId3tzCL7L2L2kSvVYqg1OJvOSxkQRxSwRUzT53KJFvC4Yw2t5ZVzvq9lPzQpi48QL/TxJlb
CBeldKMn9rv1HTz1iG4nphQ61nN5kbMDGqsdqp8ktOs/Ip696+hrX66ibu63nT9au74vq81gEs8I
58Y7gIFM31RbdZuQwujO0f3ESQ19fW1y1mJ32jyGhms8IldFRhXmJrDKLGYvJM2zswClLEC0Oznn
5mc9zzN44Di6VXaZXSeUEqDFVEXIU/7j2kIt2IhmZootwzVdZ71JawCzke7Ho8Wr/pUja8TgYaFv
sbkP154KMZKFhRHsp3p4E83kSXZzpHOgTwnQubMih8byoj/ktc1tLlROCoGWKdy7nsnpGrFQdz+z
mnpnJNO8FbVLioCH/htdnvbLwS1I9t0WdrAnYQqvxesGjihA5a8ta8cVuaT4ZNVmfcC4ONzizCVh
CVG2WdOlTI8ytBX7qspzIKYFzoMrA/sgJ3N4QXUhz67BRSvydfpjDgW30NiuEKf7pf9pFtzX130f
hC9+KSh3dymD0CROY6QpJZr0TIfHhBHm3alBsvSuTe5k5pb+pUZgY5upi9MnYlCg5EWe2FzWhu7d
nqPsofeEOE1mycVpaFwCK4U6Tk5BgHLE647IyAG1N3SJt46UO7wE4Wi9UnfQB08zZm0p9L0XQY13
sY+C7rswCX8Qce/iHo9fU5Kes018RQyQvmwnJD7KT2hi85D4/mNTtozthwT5AAYnu8buyI69zmV4
ZWQuD3xskz1nY8LYeWa/DNKKwce61jPfGbZC7VShI+5t1A91ChcYCFuT8jkQPCZA6HJa8GKojrVh
6n3M5Paqhco+vSkl25uAbiPkEQ09h8ua9Ipmtkr7QeRkoGgVRGcvgv7Ul3pgnstrle36sgt0ieox
aBbiBUt6oLaS5diaN7nx5uedvAcNyJiZnzUPxk4qWCHmNP7YGV2vVeb2HJVcBypKnmmWUTIf3Yks
r5LkMfniHulxEM6Wum453mncKaM2ARwpm2dNEgKyGQMh7wMcJXI3k+GdOFjyvSsd/2eMOLaHrCW5
IHc17XGrmk910w3nMDLsAOjcsgAcawYAK3JUKGCZ1NvbysU12E7gm1mFNYd2av1fo1WmV1Restrq
JoHqErSYAiP0Theg9eR5TS9Wcl95o7mlYzJ9TFrGP4Nnlk8G7UfGO77DIrH3B+b9hBcFq5/HQgFa
LOwUwMiQuYMg6x/IH5BOxWdVQ2NciazJAEi5IYfggEBzyS5kRTI+Ie6HXRZaQWCivW3C5RJvewIu
cYnDdp7VuU1DZzP7tXqmgc+tySmGpmewxFAE1XBXVKuq1/IHlm6TQVpqpzeHSwvCiKkmR+jY9Fik
C7OusMwNw5jwztvb9g9FotUvDqTMVp1umIjb0JVO0SBOyV/ZxUO6Lc2h4iJuCFCaAVVqotH9oNd5
rCx4RU6QI4byJKg+f0QguyInvqgq3OhPxTd12KpqsAiBNTFbWygJ2doTJngt6K/xO/uq+Ozl/fiR
tGX2akK7wdiA3XndjO3I2qDm6R/N7RHhMKFaDPXmNvaLEVLCP8O6yQUyYST9F35x95uvlf83zQI6
I0STHwHT+oRpm96+wAvzYG/jcA78klgLW1ybN1Sgvb/1lMEdStzkHBQlCYOiAxSrCe2qFZRwFdCH
Ah7hOk55a4pJM5bz0s+Cz+om6NpiT2Ey+067bH6nZcDIe7Z19pRyAEf+kTjDubM8sCqIpb91VOVv
GRee2B4RQ+os4NSMQDZL0JGE5fs0t69jpJNdkyr/0akCIDbW5BzYaCbNqmDdb2/kkJUfQ+cVr1k5
FN8ti/uriw2E3Vai9n7ftHeJy3xYMb+AuGYTTknIFrmzBuLVRLuJhx1oIAfkLqSjq+vW7KO4FgOR
sZSYr+ge3N/+lEZ39qvc5XUPrgY4WnNp/cl5UQkZryjssy+Zeb9Mlds8SF1y1mSYiiftt9Fd9lb+
5samgVzMSU62xXLcasf2pIaOcBTiJhrG0MnWEyreO8eF4CLNMr8MiUFwuG1S3rqDE3wrlTQXjoTy
nriWlkTxskWQ5HksMquyc34hRCFu0znBF55UR68yQD+/DCG7K9BHWjpAPcODX2ZEipyMMg/t+19B
2KGxNfpJHTPh5QmIC+0c7VgU8GYbobmeRiateyYam9QQxEi62NrRSeguY5P39rY0wvJkj/n0xvAI
6k6mu5cOYvaTkfrB0V5Ia1VhgpCJhlpcYunytzHLk1fKXWW18pQsr2HhOae6r1FszHP1kZSp+xmW
RX7iRwAjQ0cOKOROsR9Mw+6IehQmEZ64O1nnBbnv9TTZ8/gDoEG7lymjlyaOK3bEwvgWBp+DHaDK
Xj/RrpMn6UPPj6Br7XOnLD9EFTQfVsoqi3dIf+zQ+v0xUNac2tmstyp2cNSZuqDGEYKG3zgpe/Ns
CMp9GRGxoV5e7cqZkpiLiomogE2ePLa4n5PUXeUpgSCWis2r2dT1Q5+L4chPWnxSTDcOkGK6qwzB
Xg5onr+yYKBQkwn/KekJhK+cEsKUpFP2HaeZfxzcRgD9X0ihdtb290lZKfIZsxbXzNfGChaS8Rla
gi1t53l8JScSRGlYwECiTld+07wRt2bIDJpE/4Smo3TcQ643XIgAozrPg+QTEpS9cwRTk6Ppa6rn
gbvD65wH/T23NEbwerbWDHD8q23185thIfHylA73fYccvpuDBP5Mnx4Ykse7hOwHop5FE2tXHWHF
sPvF0nz4ApHbbMU0j48RNguYgpXP66WV82ZIO3vLUSTcD17sbEPAx1ebTc4F/7b12Uo7em3k2O4w
gNX73jaYDqeJrC4YrcKMwCIExBVZ3xHAVckfW53KcO/7BCTbSrVP0zJ6iRpY4mY4eQ4rV97BUxH5
n6FnLF8kyOJv3L4h54ZT+NDpufgIcnN6tGwbc31iBr/AzPM0d/NS3CZcwj8u6Mb3tM+MR2fMCDFH
mHZHghZXNbQ8KkIZNl8xq6Z9YVXiHieLwSGS4wW778ipqW5A2FvVF1bxZQWu8ViYnXMzvRr9rkk7
HCjvHISvRT0SYGsHZ3myGRYtPZMrBVHX9okMRnr0W+uHrl14immbEhQvneKo84G1KO/dN6K73box
2z7BUO2oHU4f+5W5shq2iVHkb4OQ8YufMUZOnIURH/AUAZpT0rVwpNXecr9TjzVwJ3SQcTUdmswi
2l+TKn2Kq7rhZuWa87mIPMb0KnKfel1G3zGrk3Uo7fgABjzdhqIOLnSb4BMXZfvqmQaibpkYa4Nc
6mszlgaZLS+OuNEM2VGXngWOmJVuOc88Z7Oh+Why23wOrci590xFQHZk9lvT/LOooQcWMBE9kUts
yYLo+cGK/3Izcs0VWuCYtbkGiuQKPH+rlgHPLaHtQbU2L9wbhBqgwAXNHkZNcniunSKt1mYvA/x4
WMGRT+ABX9l9mb33/0ndmTW1rWV7/Kuk+uE+XVGat1Rd3VVtG2MwBmMgAV5UDjia51mf/v4EOB04
Sfp0oLpzOS8n2GxJW3tYe63/YKD8NmEcW/Ap0c3WUosDZO5IAyeGJrwYHNdd944mrssQQmVUO0BX
Y7OfyxnwjTYPonVAIHyKYfBdawuYamjjLo2cYs0ERkiYT9QeDzGNOudKYRbDlAw8IJdagBIlwAiC
jNC8xbMILbCSynYtm84ZTABwCKwQKJDkhujmVmzVS8OzDFA0ckvtTGQiHkcqwxCHaxLxbG3dIpXr
hMBEV6GeDEHjzpAksu4UBwALXI5MoMchco+dwewuM8Csn0VsOnNzqP3b/2yK6Te0/hW6gswr6jmI
4vI/rA8/dSY63T5sQ+/bJNJ3G3hOJ8mkkyzI7oqJJR2JINQjnhUn1AMyOTLyPLA0NUVFUfdZukcT
B7IYw1AyRuS1Hv/mOZukqQfcnaUrIGRtbHyRUPk3xHYVHu5FOkmiDiNQmjDNV1oTeoQvphJWKL+T
Q5jX3D2QsCTSsLguNUS/FJPSxlBm7RrXac7ofPu8l6X+BOyif5/ZXjOHytpXUw0BHaoPiUVBnFNO
eQowJH7IyANQ6NS7ZEG6s4EhELTaDi8k8SnOgvICxpjeTUWAjDvwmiH1QR0Ayh3xsy7lStQlg4li
aGC6JwUKeCm4DoNqLinAkxJziHkHhXgxFFH9IMzWjkgoV9QNwlbe9Z5fLnItavQz4A1JyTlCC5YS
qZ9qHmd6izktqB977sGAAhE8JKWJabgS5CeKCMyNSOycyr0BRqeLEa8eYHABSpElfAGiFMAGtT8F
ciSGd+45GaPsVGB58VDgtBrNbRacbIaHR+BjgefGHvpEldh0iQ8CzCBwvg8MiQoCqmInEfXj68yt
9Wlu+eolm6V8pQOQu5BE4q4He0iOWhU1+xJqyFSPMlhWcpccYqDeExS2evClT40cTRyHOrKSuDla
gxxOJq5ae/dyHSmoqDtVpM4j1WwAr4KiWkJ3074kFmzfIAq9mYFiGASDNiYJbmEeeK+GpXwTuzU1
xrSNx5p/hGYxEmjudQY3vcHHtAgveHz/omib/JblCigyqnoFunejCyn5qvba69EaKSGyHOe27400
WSFfWxgtscOaeR+i8qZWN70DCSBQ2vwoi+toZsmNMYfz0i072S3XkWf5GGIYqDnMPE2ROHXgrBvg
d5RPqiKrjkw1Tg5hX0CcI7vZqVOzTP1bm1LwrZcOqpgEoPBnPkKvVO6wD3FjpDWNJgUEUOoV+GWr
kixYxbW1gk9gcvLLG8p/RhL22NApVFDPzNzWznu0kBzKMgGePkZYSO3EN0tJXraDQNc27vNUx7sh
kcAJ6IPY6UUH9oaciYFbXxwYBFy5GilQZvFhAftZZHcDmnDLEDOQBcqZXXKuth2c+FKFjUdXRXEL
kNLIcAjTSAgQVhDSTuqm5m5LlpJgGlkqGyNpRY+Eg62N6YlSc774QSYg7kSqs4O5kZ0NkT+QtQw0
11yx66cl6EMU6heZJ7prCSIR46tPAlh+Wb2LKPV3Rx4WvZ9qtPydiRJ1GHuIzE3ahRc7kbQwTM89
w5oHUfumrm3wDk4Mtz7tuq0dSDZAAMc4bnTstCDieasgGezTAdPQw5ygd6ZgfjNvxpRa54bA4joZ
HfzGGJSprIl2if6uP7OKUQYPMvk0aPR7n3MTFtRrr0uBQeFEfJjaXXqGuXK/QnDJPbTafsvDkFZF
RNV9kBycHEBQRbM88ymI5ZBkdMIziIjcU6REay1RSSUjByhNFNGsyMB4d65Qq6M0Nm7bGuXJsMDo
oYjhFoZRA3mTyBpZghwsZlnns6JpEqA0Ajo/9tOHsRx280jSTzJEDs4NHWxZ6JWILBtEQ7qSnsMD
CQ9xeLsNNUQeHC/T56mPfEOvIlGgZvqyKwbcS9qF5YXptG1qMMlmQybf6MIdBUEoeyHq2+McFRyf
pi1QimktaRvbcqCuWF15ii+yO9UKKYapY641DcdWxUQB3S+HJQAEUkCJYQUce4wUAoFXrkrSZjP2
gwwxhbZFNivvjjKv1EggQQcpYP4t8d1WZsWgaMepGuskofqajEVsfKnL4brQIN+EbQf4VD9XLNQh
av1k4DgJARBil2+tW79GTxnwSNLsuoCCGxqTkxpWWNZbFwIaF/Rdd9Kp2Q0ZogfQJWcmrg691aHZ
a5A4K72TxvGuGltidSB+iwIiu2LuGBVn9FBAffTtG9VTVxzq8kODCVRZ3YUCbA0tE3K5SxIQk6z1
FwWqKaGj28gcyzYaXyx6MkK8OYurhWNxLTZ5bt+0+IxRLL0LBYVKpiOHwOIjaJuVbneHLvRopjtq
ydChwkkbLq0Ed17XnxXKxjE/ZhxD6s46IpjHL0RTALiYD0q4wjIJmjoFhKyuTko6FqjjDBz3CVgD
NLlbBmljsb/qytJIB5Q8k0PJ9cIFDCwxCT37Doka+5gnN8RY8pDccz9GvTFx8bdbYiF94ZVncb90
8Q+RCnWK9zVA6vPQtm6QOMM3Ir2jAoHoU47jTAE4esMWfZEWyaZo8wVSnfFRb8coT7Q+1rCiWKaw
hEn0eigogLN1QD4RC9Rf4AVeKRDwO+MuEvDZs8InoaW3wCJUYKQQq5RzobMxkszPMfpAHYR8M3oY
GBGBphh388pJZ2wkaI8a5I7rqsVuNCfnBuK1nbYFNQenxB8Jz1hgDEhb3JuenC+dcIRv9TBzYKfW
oxNuPXFadP18002PhSw9sO6g8ot78URq0FDn7X1OKK0fqaiNdobcY4/cZtlNidgAVCTdRpak0st6
q1ZyD7mukla1wBLMLg3kdYB+B3dlVnSfyWZQHbZacWTQN6hpOt3S05P8U2OryByjQtMcu2md3KSp
JwCHZdSzMcgehfETCAxVM5xoFtpalKlJNZoKrAyCICu4C3xdBgpok/aO8yr6xME0uFLCIeABLKOH
XR+mmpg0aokQuK8NMkIwBXpdMwaMV6D5X4CkLzzyS3Jo5vd1lsPxFkrd3uDxLCfHmqygeceWMcRo
M3d2yjCKYQNZbdPunChIP0eGZl5VIENrXkPKnCR/UX5SOGHeGHnbQtjG++yhdXjOuRWIYpNHnC9h
xPbSzWCj/zvvxu0M4akASX0lCDeDqlX+hYfU8jCNsy7TgT+PDDoSj2xcaZSmG1fxrP46iOWeEj9l
SO08A1u9Agtl3CIRhAOlKEKowm0SYRodlred53pfcjXOVpZjp5t66MOTwIzFzFUVlnERhRYOYU7g
YcDAIHN6UGtTNxH+gvxL7cK3skU9lSkLkX/FPk+fIXeIZ31gpf68s30dDmeuDbOC+yrIFsMOvgQ5
iYG8jvM9WC6uGYHWVFMI9XKmeUd6IY1wbWHuepa3L1qXKKcIbkTOJLC00p3bqY0Hrhy013Ghu9jq
UqW4QFwhtCmRYp17VKuKcWq6ICunbPoxQNqkI9ahRoOGvdxZMudXWOrHQ1WhgaK0rnyhlab6yQpa
h1CiFUM9CWLPX5Oije6SEj/jWaMbAxKbuQXmxmJyJEMtf7FDq0SAHFWnBHknYKWYReSJ5+AOXfd3
Pa4DG9stKGIylsxjTRfOje/C7J22QPvPM9ccjvsBW5sJMmIhuafEmKtM4K0Hd3IDvLIocAEKWPpd
8rkTRWv8TS9aD9kHyZF2SkeyAT8GRQKzQfnDnvh9o50XnIzPK9L4t0CIENrFASlbUb9DrYW8WT6W
ABKMPkv1ogTjUk2AyjaXptG7l3ocWZvW6luwOabCS1X8cg1wt1sAphY5othxcuQOZHNmPSHcEk/O
/gJ6sH9Ebh/mjZ17Nwo1hRQSiVrf9UCgOLJAwACobN4rfoVcZ6cb8g6LjwCITGhf5GpZ3ncUFtdm
hb43nhacBcKBlLSC/ATsh75ZuabhX2Ish3KoOhTXg6GKO4Spgh5QYdRdm7rPrDEotOwcL/fQ+5TA
0Nec6adxRKY4GQUrWmosLEhpXd82cERH6op1KekaWXpqs+5tnPU6EzajQCeZnnQnxbnfTFKpTs8y
OzCPPIv0OswE5MFCX51F8HxYsX3DPBNu2X+GCgzHyDI0mD/hYJTVBAHw6sqm/JOjb0BUPdNc38Lz
CmFPyM6FNRe90X4cdBOF0zyJt7Zq2qNqUdRtargVHw0tERswsGN1NNfcI9tV21PFdVFUExQPL/xC
A0GPOibhuVLXioIhaYeSWob7nX8iAu6cpCM5jeOmt92eSozVgYzqHXEVSjXe6u5gVxNtSIhw3GpI
TzQhCMBgMhQtAGSnuvRdwdKW6kDaZg0eFd7UAr+qTWs1N22wBm1BBcinbFQ1FL+nsu50OGepWori
junhHJtglJ2SON66BMDwAwxL2ZAxyusJ1nok32Oq1ueuxeoEQijftNB87ixHaTeq5peMJsM7xX0E
4z+f3BjlF6NMEBYx2gT9GssFG1YR/V2ST1XdrZHBR5wpEgf5tQXEyJmjVKMvBGnFdBaGOiUZhr2l
zdImqiC++iVxEhk9JSAMHJD3pxgxHA024OaJB+DjSwtwUIdI1zjXdV2rn4vI83cNf1YtusJPiqMC
hgZrft6nKOcHQXboS160qgAmn5aV3V9LuVkYp07edutkRNkuK7mU8aVECR5ctoJbXAyXB3nJ0tkC
P1A3ciKlgBkVz5aoedkUqTok74GcuTp2XpbfjJQxHmgyNHk6J82QoByDKgyydYGcbiGJZ+qaPFV0
GKpef11HsPg0R0eRIMlS1K1kKDaI4ReELw6CGutRqu4wIYxxZr1ZIuZfQEKVplHZG3Au3KrwULEe
qHGyk3IbCoHoRweWW3FYWHl3lka+ugkHlQVY+AoFWTXqUCQY1PY8B1kKbgwu07Z3cSVgB3RO7LCA
5ZW45NuQ7hkWUYppxJRjkf6xwRidwpoDYLQ0HF2aOVIsuhXixtJVIzWwpw0PLP1MJWmiHlUaraWM
vPs+suuK3V5xN+yCEAw1ItVlwAntUNEr60Ef2vxUltCy6vDX28ZDgCFXCBaSI5jWf0oCLZq7lIVO
WK7kmyzrQqiXxigKB5dnhq48pz6w4N3KJg05ha7rI0IT1hvToADppG6/KgA2gdttUtjCYOJhYA1o
hZGrIVSIArF0E6U+dEsrWXScJI9kn49RjC4PuzIs7njLzhYpfZB2XuTrc7uW22u3TMWFixpgN8F9
wV1GkS4Qj+mcde9Vyq2PscvaUaoYSCVyKqgAWsWalId1bJpZiL6Gqp3AlccpE+q9Qf1CVj/l6MBR
UjIzGJc5vK/jCLzQOVbyEu8OjieK0A0KgNRkh0ODqb7wsfw8DPEcKFehAhaJxdU4VAc3WbDb6KuU
QTqLeksupi7VB+BIQ/DJrMJ6h5eiNSf2Mdem2emXbEfafMDI6CotDU48Zlpi5hiYzVUuZS4He0tV
j9VBTYsJYYFzayqBdRMQsNxZcFmZ8pTjfCjpcnyWsJueaGQw1g2HqWKSg9eg0GPK4cqQtJqThKed
IXvVWRMnCYLzIspZ9Qw5Jm8u1+LYiV0UBBxIUZcaEN6PXiC1gHFc496U+2pd1b7yJS+9cl7YOKih
9gQZkneYa4dSqyufMiC0iDjKMrgrI9NrSAFwxTRXZBcGhK9jPIU9dJxcZxHaUndM0ARSdtCHpTSq
O1NJkrGa4VC4smK7OxtSemZSsPMgcJOo9tqXq+jSgX5+hUodEKu+RsFkknktgkMhukuepoJpTsFW
TMOoRReCNwjkwkQmBCS1+kWIQhvPrMjFzQS+cNCCO5yNakS/mjC0kk3U6e1Hk+2xAgqSi+jIVxLj
LtS7fvq/Q9HZroHlw4I8hzdrFNBCs7BmtZ8k5M6Rx6IgkRfg1mfUxmF3/L9Jbz8r5c621fbwEfR4
Ue+KfrMroYZ+tVAbP12nflJdpb/2pX26+PsNfdj9CG5J4vjps+OHv/2FhDeJY8gDFgB8kub2aCL3
Qpz58R4fH+CnTUbbyq/qhx0OcyS9NSEjjarJjz9kpCNA0s8fC2vMicsQnIynj0mXc8Fv+uxHvfLz
B37q3p9/58UT3HO8q8bX4vpp8m2fKMpr9OkP+uBVC990Acl9QzVgCPFw3z67fUAf8+TASh5//lvP
vn2IR1+wsir8++rVgDBNU5VlUKnwUHWZgspbB4SiHaiqUHUwrk9P/WpAiAND6DIAXeSyxx8+/q8M
iJ91CuUdnamimJaw0fPWUfx+4yzBvFFApEGG/OUQUQ9UnYIIcKen3uDj3683LAaxDnSac4SsGKil
v7U3jAON928bDLfHn5dDxELBmgtRmtXBX/PzO84bFlKFqcMYR5zbtEd3jTcOEUTAVYadZX1/3rCQ
mobKSFF+304RtmxDGJTZ53mvmvX04p6U5L9uXP/O7mIf6JaOtgBV06cfxt63K6w5gv4ZS+J5+vyO
IwUWHUusQHsHKS3SXW8eKbAWLEs3BbXvl73BtMLoYPQheOosXBJ+u8WEwjlDxOQmIWpQWX9dsv/B
5vt6tf7n7qspB4K2wAEwTsafl4uJ0A9gd2B8qz4HIE/d/58PQF4/wbdRGeQpbl5XgaXIplDNN88b
RT8QQBRp9HneEOd9O2/EgS6Lr2PxT3XGn/jS12h36vnRw+EYkvq78nvh8I++sA/o/vj5N1HsOIVe
fPGqz3ZP137q1PHff3/R348B5zcf7gPQx+s8//nzA/7x0i+utX+q/S8X/q7YFveYpj9G4M+3ebaN
iY3/kTx4xfbDutg+7MoXyBPFGCPvf97Q3/7y4na/2Ut+2n5RJ9t7rKO/d4kxwnqHS5TlNt43Mx4h
RuTJ/t9jx/3anQMY3Bb7ZsZmNXuEuLy1Qxbbon9NFIP6xTL55pb9+Ic9rcAbImx+6yVOtnFcf/if
bZz99cNyW3qx/6KHiBLHIOOtV1lui4SzaLjdNzX2Phkv5R3e6pKpEL1qWB+RU2+96dNtWHrbh3a3
y/aNPd62wGx8/4tfH4yr7YPXf3+a0v479Mv5g8/t72/0cRbp2Lnsf/Hrd76uH+p7b1cU/b6tx8ZN
TWETfGunI4sVbD/v23lqGM+P/S9+/a4322BbVrji7Jt6bHs8Mu5/8ettX/ph6L9YsNgFjXd4h1db
tJA+nG0f6v1NjncNpXTcrN/a1ddVtS2+t4ijX6G/wwj/tCurD5MdLNpof7OPdw/z7B3ufrVlMWfB
qooXY1xXrDFAfWvfQIOl9Wrf0HjfHDM0VXuH/eIofXHHY7uE6vtL/fooZOP/ahJ55t+nn3m7xyU0
5ody3/jTc5BjeI9R/4+fBQKKzH/AVfdX/vXHWvlDWrwMB8bGhWq/w3u+glxUvxxBz42/w+ydbR8I
xOh/ZjBmcx8W22YX+fseGd/F47U08Q5L0HiF8VW/ap2k2Gid9dbpsNoiYla/jAwe3fLGk9SbG9+5
RJPb/sWsoGfGe3+HYHK2o765v8vnTqdp/R1m3OzrfPuxKeuPUuR/Mtqe/iurwje3722ryi//YIb4
bBf3Du/3cZ8BBP96dD5f4R2WiH9pePfGTvqXYhBvbP/PkgR+epnvnSS/1jz+eL7c1zK+92cvD8/j
N+6j3bb4+/8BAAD//w==</cx:binary>
              </cx:geoCache>
            </cx:geography>
          </cx:layoutPr>
          <cx:valueColors>
            <cx:minColor>
              <a:srgbClr val="FF0000"/>
            </cx:minColor>
            <cx:maxColor>
              <a:schemeClr val="tx1"/>
            </cx:maxColor>
          </cx:valueColors>
        </cx:series>
      </cx:plotAreaRegion>
    </cx:plotArea>
    <cx:legend pos="r" align="ctr" overlay="0">
      <cx:spPr>
        <a:solidFill>
          <a:schemeClr val="accent1"/>
        </a:solidFill>
      </cx:spPr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endParaRPr lang="en-US" sz="900" b="0" i="0" u="none" strike="noStrike" baseline="0">
            <a:solidFill>
              <a:sysClr val="window" lastClr="FFFFFF">
                <a:lumMod val="95000"/>
              </a:sysClr>
            </a:solidFill>
            <a:latin typeface="Calibri" panose="020F0502020204030204"/>
          </a:endParaRPr>
        </a:p>
      </cx:txPr>
    </cx:legend>
  </cx:chart>
  <cx:spPr>
    <a:solidFill>
      <a:schemeClr val="accent4">
        <a:lumMod val="40000"/>
        <a:lumOff val="60000"/>
      </a:schemeClr>
    </a:solidFill>
    <a:ln w="12700" cap="flat" cmpd="sng" algn="ctr">
      <a:solidFill>
        <a:schemeClr val="accent4"/>
      </a:solidFill>
      <a:prstDash val="solid"/>
      <a:miter lim="800000"/>
    </a:ln>
    <a:effectLst>
      <a:outerShdw blurRad="50800" dist="38100" dir="5400000" algn="t" rotWithShape="0">
        <a:prstClr val="black">
          <a:alpha val="40000"/>
        </a:prstClr>
      </a:outerShdw>
    </a:effectLst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34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497">
  <cs:axisTitle>
    <cs:lnRef idx="0"/>
    <cs:fillRef idx="0"/>
    <cs:effectRef idx="0"/>
    <cs:fontRef idx="minor">
      <a:schemeClr val="lt1">
        <a:lumMod val="95000"/>
      </a:schemeClr>
    </cs:fontRef>
    <cs:defRPr sz="900"/>
  </cs:axisTitle>
  <cs:category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categoryAxis>
  <cs:chartArea>
    <cs:lnRef idx="0"/>
    <cs:fillRef idx="0"/>
    <cs:effectRef idx="0"/>
    <cs:fontRef idx="minor">
      <a:schemeClr val="dk1"/>
    </cs:fontRef>
    <cs:spPr>
      <a:solidFill>
        <a:schemeClr val="dk1"/>
      </a:solidFill>
    </cs:spPr>
    <cs:defRPr sz="1000"/>
  </cs:chartArea>
  <cs:dataLabel>
    <cs:lnRef idx="0"/>
    <cs:fillRef idx="0"/>
    <cs:effectRef idx="0"/>
    <cs:fontRef idx="minor">
      <a:schemeClr val="lt1">
        <a:lumMod val="9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3175">
        <a:solidFill>
          <a:schemeClr val="dk1"/>
        </a:solidFill>
      </a:ln>
    </cs:spPr>
  </cs:dataPoint>
  <cs:dataPoint3D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</cs:spPr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lt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lt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9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3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30000"/>
            <a:lumOff val="10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95000"/>
      </a:schemeClr>
    </cs:fontRef>
    <cs:defRPr sz="9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9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lt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lt1">
        <a:lumMod val="95000"/>
      </a:schemeClr>
    </cs:fontRef>
    <cs:defRPr sz="9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95000"/>
      </a:schemeClr>
    </cs:fontRef>
    <cs:defRPr sz="900"/>
  </cs:valueAxis>
  <cs:wall>
    <cs:lnRef idx="0"/>
    <cs:fillRef idx="0"/>
    <cs:effectRef idx="0"/>
    <cs:fontRef idx="minor">
      <a:schemeClr val="lt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svg"/><Relationship Id="rId1" Type="http://schemas.openxmlformats.org/officeDocument/2006/relationships/image" Target="../media/image2.png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0.48971</cdr:x>
      <cdr:y>0.01716</cdr:y>
    </cdr:from>
    <cdr:to>
      <cdr:x>1</cdr:x>
      <cdr:y>0.22001</cdr:y>
    </cdr:to>
    <cdr:grpSp>
      <cdr:nvGrpSpPr>
        <cdr:cNvPr id="3" name="Group 2">
          <a:extLst xmlns:a="http://schemas.openxmlformats.org/drawingml/2006/main">
            <a:ext uri="{FF2B5EF4-FFF2-40B4-BE49-F238E27FC236}">
              <a16:creationId xmlns:a16="http://schemas.microsoft.com/office/drawing/2014/main" id="{0412DA61-91AA-4E03-A434-9E1995483762}"/>
            </a:ext>
          </a:extLst>
        </cdr:cNvPr>
        <cdr:cNvGrpSpPr/>
      </cdr:nvGrpSpPr>
      <cdr:grpSpPr>
        <a:xfrm xmlns:a="http://schemas.openxmlformats.org/drawingml/2006/main">
          <a:off x="5211896" y="74669"/>
          <a:ext cx="5430925" cy="882669"/>
          <a:chOff x="2486660" y="23854"/>
          <a:chExt cx="2644140" cy="833562"/>
        </a:xfrm>
      </cdr:grpSpPr>
      <cdr:sp macro="" textlink="">
        <cdr:nvSpPr>
          <cdr:cNvPr id="4" name="TextBox 10">
            <a:extLst xmlns:a="http://schemas.openxmlformats.org/drawingml/2006/main">
              <a:ext uri="{FF2B5EF4-FFF2-40B4-BE49-F238E27FC236}">
                <a16:creationId xmlns:a16="http://schemas.microsoft.com/office/drawing/2014/main" id="{137BF213-89CD-4DC9-B711-B56356DFFFE4}"/>
              </a:ext>
            </a:extLst>
          </cdr:cNvPr>
          <cdr:cNvSpPr txBox="1"/>
        </cdr:nvSpPr>
        <cdr:spPr>
          <a:xfrm xmlns:a="http://schemas.openxmlformats.org/drawingml/2006/main">
            <a:off x="2486660" y="453556"/>
            <a:ext cx="2644140" cy="403860"/>
          </a:xfrm>
          <a:prstGeom xmlns:a="http://schemas.openxmlformats.org/drawingml/2006/main" prst="rect">
            <a:avLst/>
          </a:prstGeom>
          <a:noFill xmlns:a="http://schemas.openxmlformats.org/drawingml/2006/main"/>
          <a:ln xmlns:a="http://schemas.openxmlformats.org/drawingml/2006/main" w="9525" cmpd="sng">
            <a:noFill/>
          </a:ln>
        </cdr:spPr>
        <cdr:style>
          <a:lnRef xmlns:a="http://schemas.openxmlformats.org/drawingml/2006/main" idx="0">
            <a:scrgbClr r="0" g="0" b="0"/>
          </a:lnRef>
          <a:fillRef xmlns:a="http://schemas.openxmlformats.org/drawingml/2006/main" idx="0">
            <a:scrgbClr r="0" g="0" b="0"/>
          </a:fillRef>
          <a:effectRef xmlns:a="http://schemas.openxmlformats.org/drawingml/2006/main" idx="0">
            <a:scrgbClr r="0" g="0" b="0"/>
          </a:effectRef>
          <a:fontRef xmlns:a="http://schemas.openxmlformats.org/drawingml/2006/main" idx="minor">
            <a:schemeClr val="dk1"/>
          </a:fontRef>
        </cdr:style>
        <cdr:txBody>
          <a:bodyPr xmlns:a="http://schemas.openxmlformats.org/drawingml/2006/main" wrap="square" rtlCol="0" anchor="ctr"/>
          <a:lstStyle xmlns:a="http://schemas.openxmlformats.org/drawingml/2006/main"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pPr marL="0" indent="0" algn="ctr"/>
            <a:r>
              <a:rPr lang="en-IN" sz="1400" b="1" i="0" u="none" strike="noStrik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  Revenue</a:t>
            </a:r>
          </a:p>
        </cdr:txBody>
      </cdr:sp>
      <cdr:sp macro="" textlink="">
        <cdr:nvSpPr>
          <cdr:cNvPr id="5" name="TextBox 15">
            <a:extLst xmlns:a="http://schemas.openxmlformats.org/drawingml/2006/main">
              <a:ext uri="{FF2B5EF4-FFF2-40B4-BE49-F238E27FC236}">
                <a16:creationId xmlns:a16="http://schemas.microsoft.com/office/drawing/2014/main" id="{E72B04D0-DCDA-48CC-8E2F-DAC7BB0F8D12}"/>
              </a:ext>
            </a:extLst>
          </cdr:cNvPr>
          <cdr:cNvSpPr txBox="1"/>
        </cdr:nvSpPr>
        <cdr:spPr>
          <a:xfrm xmlns:a="http://schemas.openxmlformats.org/drawingml/2006/main">
            <a:off x="2540000" y="155161"/>
            <a:ext cx="2293620" cy="398780"/>
          </a:xfrm>
          <a:prstGeom xmlns:a="http://schemas.openxmlformats.org/drawingml/2006/main" prst="rect">
            <a:avLst/>
          </a:prstGeom>
          <a:noFill xmlns:a="http://schemas.openxmlformats.org/drawingml/2006/main"/>
          <a:ln xmlns:a="http://schemas.openxmlformats.org/drawingml/2006/main" w="9525" cmpd="sng">
            <a:noFill/>
          </a:ln>
        </cdr:spPr>
        <cdr:style>
          <a:lnRef xmlns:a="http://schemas.openxmlformats.org/drawingml/2006/main" idx="0">
            <a:scrgbClr r="0" g="0" b="0"/>
          </a:lnRef>
          <a:fillRef xmlns:a="http://schemas.openxmlformats.org/drawingml/2006/main" idx="0">
            <a:scrgbClr r="0" g="0" b="0"/>
          </a:fillRef>
          <a:effectRef xmlns:a="http://schemas.openxmlformats.org/drawingml/2006/main" idx="0">
            <a:scrgbClr r="0" g="0" b="0"/>
          </a:effectRef>
          <a:fontRef xmlns:a="http://schemas.openxmlformats.org/drawingml/2006/main" idx="minor">
            <a:schemeClr val="dk1"/>
          </a:fontRef>
        </cdr:style>
        <cdr:txBody>
          <a:bodyPr xmlns:a="http://schemas.openxmlformats.org/drawingml/2006/main" wrap="square" rtlCol="0" anchor="ctr"/>
          <a:lstStyle xmlns:a="http://schemas.openxmlformats.org/drawingml/2006/main">
            <a:lvl1pPr marL="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 xmlns:a="http://schemas.openxmlformats.org/drawingml/2006/main">
            <a:pPr marL="0" indent="0" algn="ctr"/>
            <a:r>
              <a:rPr lang="en-IN" sz="2000" b="1" i="0" u="none" strike="noStrike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 1.96</a:t>
            </a:r>
            <a:r>
              <a:rPr lang="en-IN" sz="2000" b="1" i="0" u="none" strike="noStrike" baseline="0" dirty="0">
                <a:solidFill>
                  <a:schemeClr val="dk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tn</a:t>
            </a:r>
            <a:endParaRPr lang="en-IN" sz="2000" b="1" i="0" u="none" strike="noStrike" dirty="0">
              <a:solidFill>
                <a:schemeClr val="dk1"/>
              </a:solidFill>
              <a:effectLst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cdr:txBody>
      </cdr:sp>
      <cdr:pic>
        <cdr:nvPicPr>
          <cdr:cNvPr id="6" name="Graphic 26" descr="Money with solid fill">
            <a:extLst xmlns:a="http://schemas.openxmlformats.org/drawingml/2006/main">
              <a:ext uri="{FF2B5EF4-FFF2-40B4-BE49-F238E27FC236}">
                <a16:creationId xmlns:a16="http://schemas.microsoft.com/office/drawing/2014/main" id="{8C4055B0-07F1-4666-8B36-A35E524BCC35}"/>
              </a:ext>
            </a:extLst>
          </cdr:cNvPr>
          <cdr:cNvPicPr>
            <a:picLocks xmlns:a="http://schemas.openxmlformats.org/drawingml/2006/main" noChangeAspect="1"/>
          </cdr:cNvPicPr>
        </cdr:nvPicPr>
        <cdr:blipFill>
          <a:blip xmlns:a="http://schemas.openxmlformats.org/drawingml/2006/main"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 xmlns:a="http://schemas.openxmlformats.org/drawingml/2006/main">
            <a:fillRect/>
          </a:stretch>
        </cdr:blipFill>
        <cdr:spPr>
          <a:xfrm xmlns:a="http://schemas.openxmlformats.org/drawingml/2006/main">
            <a:off x="4144176" y="23854"/>
            <a:ext cx="607060" cy="607060"/>
          </a:xfrm>
          <a:prstGeom xmlns:a="http://schemas.openxmlformats.org/drawingml/2006/main" prst="rect">
            <a:avLst/>
          </a:prstGeom>
        </cdr:spPr>
      </cdr:pic>
    </cdr:grpSp>
  </cdr:relSizeAnchor>
</c:userShapes>
</file>

<file path=ppt/media/image1.png>
</file>

<file path=ppt/media/image2.png>
</file>

<file path=ppt/media/image3.sv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66A70-4FE3-4DC3-9489-5A2CD194CD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F80139-C0AE-4485-9A97-F59506075D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2F57C-36F2-4377-9E50-A371ABD49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EBEA2-E069-4997-9201-83CAC4C49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CD003B-5B1B-489A-9D1F-921935670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86045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E8190-07B6-4188-943E-00755217D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42702F-860A-4B0D-AEE9-BC51AF18FF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6163A-C928-4A08-81EE-42E40CBD4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0F864C-BFA1-4F2E-A222-D60A6F9DE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B8F22-E828-4342-A417-D5F341BB6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44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8E6BEA-D91B-4809-9909-F3C47EF669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C67AC6-82C0-4851-9FE1-A6FF80B44E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D211A5-540E-4922-A755-644BD31CC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FC7DC5-B03B-40D9-AB8A-36664FD94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C3A79-4F65-4B90-B9EA-12A75C0BE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494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0A8F0-45A7-4FD0-AC73-DD067B561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F3A1F-E485-492D-8EE6-776054510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E9814-D6BB-4127-913C-8C0B02C7A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3AAE0E-5359-4100-BA19-58F824CA4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91FC31-AD73-4634-A66A-A4ADFBABF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07117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C12B7-ADBC-4BFD-9ADA-B95E54470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90951D-02DD-45E1-9D62-EB62555AC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CC8E42-520D-4111-ADC8-F961CE473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2EFAFE-D180-4754-82FD-26816B125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60D42C-6D58-448D-83CB-9EEC9806C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0641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8CAFD-9586-4D2B-98C1-CEDBB6FF5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98FCF-3767-4C03-824C-525A1E3F77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2C2FD0-EC83-4795-9C59-821E31F499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6EE327-EF32-4004-82EB-B5811348F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47F4DD-CED7-457B-985B-A8E684248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6D5F5D-173B-43F5-BEA2-C533CFA3E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3319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FFD22-B71D-4914-B55C-868FE73DD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2D3647-363E-4689-B764-6A76CB8B72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A4B5F9-8493-4536-B0F0-D077BB7FF6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16D1A4-BDA8-4E0D-8EA6-148F0AC64D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7A74C9-BF7D-4F43-8B77-1703680D48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23062A-E26C-42E9-BDB1-1F44BB9F0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C70FC8-B57E-4423-823A-F3202594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BEBE8B2-0010-4939-B3FC-E318A7239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771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58F23-B423-484A-B514-D9E7EFBC3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2A1FF1-C90F-43E9-A66C-D29367CC7A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CC1FB7-7999-4AF0-A1AF-B2274D4228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671ED5-08DE-464B-A8ED-4057BA37D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7176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93BC76-8EFA-45FF-A877-5CDADA4B9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513176-E168-4904-8FC9-7BD9A5FC9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637E38-1317-47DB-AE33-E457B8F34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58719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E4027-9E9B-4D09-B5F4-DFB1123C9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38480-2A3F-437A-A970-68FA4533E1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F0B42F-48ED-46A1-B7B5-3516D66E63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757E03-0E10-49DC-B7E9-9FB00B3E5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A07403-08DB-4FF9-A71A-AFF53492A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F8DB6C-D2D1-4441-B6FE-0A74B0957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4488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A0246-DC26-4257-93C0-53DFF1259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92A7FE-7E81-48C3-87FD-0B92D3B21E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692A09-396C-4B30-8CAA-5B8C492883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FC4AEC-745D-4B38-95C4-207041E6C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A5739D-9FB8-4D4B-83D1-3FC2CEC0C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6D602-88AA-41A1-816D-FDCF3ACF6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4535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0CB4BB-F75A-4C70-9231-7FF8521F3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8B9B11-4908-4AA6-8586-AB2390FF2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7E151-5A04-420F-B46E-446585990C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37A43-AB09-4827-9624-A9441284B0F5}" type="datetimeFigureOut">
              <a:rPr lang="en-IN" smtClean="0"/>
              <a:t>15-06-2023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C8FD4-615C-4322-BBEE-A97111D89A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6F0DE0-E900-4D3C-B676-C4E5615EF8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E47246-B75E-441C-8C74-42BC911904F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7592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png"/><Relationship Id="rId5" Type="http://schemas.microsoft.com/office/2014/relationships/chartEx" Target="../charts/chartEx1.x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Relationship Id="rId6" Type="http://schemas.openxmlformats.org/officeDocument/2006/relationships/chart" Target="../charts/chart8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9FAB45-C179-4D4A-90E7-14ECEE4418B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err="1"/>
              <a:t>Swiggy</a:t>
            </a:r>
            <a:r>
              <a:rPr lang="en-IN" dirty="0"/>
              <a:t> Performance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5C5B52-4782-4499-B779-89498BF5C2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Data Analytics Project 1</a:t>
            </a:r>
          </a:p>
        </p:txBody>
      </p:sp>
    </p:spTree>
    <p:extLst>
      <p:ext uri="{BB962C8B-B14F-4D97-AF65-F5344CB8AC3E}">
        <p14:creationId xmlns:p14="http://schemas.microsoft.com/office/powerpoint/2010/main" val="42596715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0C892-11D3-4751-BBDE-B2316A8EC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Lets encourage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45BF23-312C-4EEC-9391-36644C142D9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58422" y="1825625"/>
            <a:ext cx="2619375" cy="1743075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D7A475-7A40-4276-B27B-AA363F06DD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8791" y="1743172"/>
            <a:ext cx="5181600" cy="4351338"/>
          </a:xfrm>
        </p:spPr>
        <p:txBody>
          <a:bodyPr/>
          <a:lstStyle/>
          <a:p>
            <a:pPr marL="0" indent="0">
              <a:buNone/>
            </a:pPr>
            <a:r>
              <a:rPr lang="en-IN" dirty="0"/>
              <a:t>Providing rewards which can be renewed as Cash.</a:t>
            </a:r>
          </a:p>
          <a:p>
            <a:pPr marL="514350" indent="-514350">
              <a:buAutoNum type="arabicPeriod"/>
            </a:pPr>
            <a:r>
              <a:rPr lang="en-IN" dirty="0"/>
              <a:t>Delivery Boys – Rewards for delivery within time</a:t>
            </a:r>
          </a:p>
          <a:p>
            <a:pPr marL="514350" indent="-514350">
              <a:buAutoNum type="arabicPeriod"/>
            </a:pPr>
            <a:r>
              <a:rPr lang="en-IN" dirty="0"/>
              <a:t>Customers – more than 3 orders in a week</a:t>
            </a:r>
          </a:p>
          <a:p>
            <a:pPr marL="514350" indent="-514350">
              <a:buAutoNum type="arabicPeriod"/>
            </a:pPr>
            <a:r>
              <a:rPr lang="en-IN" dirty="0"/>
              <a:t>Restaurants – Based on food Quality, License and Quick Service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584C19B-3462-4F26-8536-4CCE30547E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8422" y="3902806"/>
            <a:ext cx="2647950" cy="17240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6DAEFE-3F14-4810-8F3D-6052F4905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7894" y="2613121"/>
            <a:ext cx="2619375" cy="1743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003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A40FE-7AC9-4144-992B-45443367B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Swiggy</a:t>
            </a:r>
            <a:r>
              <a:rPr lang="en-IN" dirty="0"/>
              <a:t> – </a:t>
            </a:r>
            <a:r>
              <a:rPr lang="en-IN"/>
              <a:t>An Overview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EC9D9D1-338B-480A-A1DD-79226AE8F0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26116"/>
            <a:ext cx="5148925" cy="294719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865A52-E220-4B0A-B7AA-26B89D22AC21}"/>
              </a:ext>
            </a:extLst>
          </p:cNvPr>
          <p:cNvSpPr txBox="1"/>
          <p:nvPr/>
        </p:nvSpPr>
        <p:spPr>
          <a:xfrm>
            <a:off x="6488262" y="2126115"/>
            <a:ext cx="4865537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err="1"/>
              <a:t>Swiggy</a:t>
            </a:r>
            <a:r>
              <a:rPr lang="en-GB" sz="2000" dirty="0"/>
              <a:t> is an Indian online food ordering and delivery platform.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Founded in 2014, </a:t>
            </a:r>
            <a:r>
              <a:rPr lang="en-GB" sz="2000" dirty="0" err="1"/>
              <a:t>Swiggy</a:t>
            </a:r>
            <a:r>
              <a:rPr lang="en-GB" sz="2000" dirty="0"/>
              <a:t> is headquartered in Bangalore and operates in more than 500 Indian cities as of September 2021.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Besides food delivery, the platform also provides on-demand grocery deliveries under the name </a:t>
            </a:r>
            <a:r>
              <a:rPr lang="en-GB" sz="2000" dirty="0" err="1"/>
              <a:t>Instamart</a:t>
            </a:r>
            <a:r>
              <a:rPr lang="en-GB" sz="2000" dirty="0"/>
              <a:t>, and same-day package delivery service called </a:t>
            </a:r>
            <a:r>
              <a:rPr lang="en-GB" sz="2000" dirty="0" err="1"/>
              <a:t>Swiggy</a:t>
            </a:r>
            <a:r>
              <a:rPr lang="en-GB" sz="2000" dirty="0"/>
              <a:t> Genie.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4134677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6BE74-344C-4564-8CD8-B2BFA6366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Orders Taken VS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1D72772-D645-4089-90D9-E38E5BD3F18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978597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4828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A7F649-AD4F-45E2-A065-63584A7A8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Revenue Based on Orders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2102C7-BDF5-40BC-9D23-5FAA1DD5B3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AC0CD75-F94F-47F8-88E6-A914591FBA69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213142191"/>
              </p:ext>
            </p:extLst>
          </p:nvPr>
        </p:nvGraphicFramePr>
        <p:xfrm>
          <a:off x="710978" y="1825625"/>
          <a:ext cx="10642821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56283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7A7F649-AD4F-45E2-A065-63584A7A8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Revenue Based on Region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FF182A9-DD7C-42B5-868A-3375BA952C3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7543891"/>
              </p:ext>
            </p:extLst>
          </p:nvPr>
        </p:nvGraphicFramePr>
        <p:xfrm>
          <a:off x="1111250" y="1690687"/>
          <a:ext cx="4577515" cy="45431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Worksheet" r:id="rId3" imgW="2034646" imgH="2019450" progId="Excel.Sheet.12">
                  <p:embed/>
                </p:oleObj>
              </mc:Choice>
              <mc:Fallback>
                <p:oleObj name="Worksheet" r:id="rId3" imgW="2034646" imgH="201945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11250" y="1690687"/>
                        <a:ext cx="4577515" cy="45431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10" name="Content Placeholder 9">
                <a:extLst>
                  <a:ext uri="{FF2B5EF4-FFF2-40B4-BE49-F238E27FC236}">
                    <a16:creationId xmlns:a16="http://schemas.microsoft.com/office/drawing/2014/main" id="{9A0A400A-E105-43A4-899E-E831F4890025}"/>
                  </a:ext>
                </a:extLst>
              </p:cNvPr>
              <p:cNvGraphicFramePr>
                <a:graphicFrameLocks noGrp="1"/>
              </p:cNvGraphicFramePr>
              <p:nvPr>
                <p:ph sz="half" idx="2"/>
                <p:extLst>
                  <p:ext uri="{D42A27DB-BD31-4B8C-83A1-F6EECF244321}">
                    <p14:modId xmlns:p14="http://schemas.microsoft.com/office/powerpoint/2010/main" val="462650921"/>
                  </p:ext>
                </p:extLst>
              </p:nvPr>
            </p:nvGraphicFramePr>
            <p:xfrm>
              <a:off x="6172200" y="1825625"/>
              <a:ext cx="5181600" cy="435133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5"/>
              </a:graphicData>
            </a:graphic>
          </p:graphicFrame>
        </mc:Choice>
        <mc:Fallback xmlns="">
          <p:pic>
            <p:nvPicPr>
              <p:cNvPr id="10" name="Content Placeholder 9">
                <a:extLst>
                  <a:ext uri="{FF2B5EF4-FFF2-40B4-BE49-F238E27FC236}">
                    <a16:creationId xmlns:a16="http://schemas.microsoft.com/office/drawing/2014/main" id="{9A0A400A-E105-43A4-899E-E831F489002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172200" y="1825625"/>
                <a:ext cx="5181600" cy="435133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91844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CF61E-5F1C-4685-9745-3824A1A2D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Analysis &amp; Recommendations </a:t>
            </a:r>
            <a:br>
              <a:rPr lang="en-IN" dirty="0"/>
            </a:br>
            <a:r>
              <a:rPr lang="en-IN" dirty="0"/>
              <a:t>Based on Customer Orders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5542CF-E93D-4616-84A6-A4F84E1F86E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N" dirty="0"/>
              <a:t>High orders are placed in </a:t>
            </a:r>
            <a:r>
              <a:rPr lang="en-IN" dirty="0">
                <a:highlight>
                  <a:srgbClr val="FFFF00"/>
                </a:highlight>
              </a:rPr>
              <a:t>Friday</a:t>
            </a:r>
            <a:r>
              <a:rPr lang="en-IN" dirty="0"/>
              <a:t> as it’s the starting of weekend.</a:t>
            </a:r>
          </a:p>
          <a:p>
            <a:r>
              <a:rPr lang="en-IN" dirty="0"/>
              <a:t>We have to provide some </a:t>
            </a:r>
            <a:r>
              <a:rPr lang="en-IN" dirty="0">
                <a:highlight>
                  <a:srgbClr val="FFFF00"/>
                </a:highlight>
              </a:rPr>
              <a:t>weekend offers </a:t>
            </a:r>
            <a:r>
              <a:rPr lang="en-IN" dirty="0"/>
              <a:t>to increase the sale during weekend as the sales are less when compared to week days.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EC16A56-9F5D-40CF-BB7A-989EBEB72630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41914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623CE9-0988-44E8-BD16-9F6969CC3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Customer Analysis - 	</a:t>
            </a:r>
            <a:r>
              <a:rPr lang="en-IN" dirty="0">
                <a:highlight>
                  <a:srgbClr val="FFFF00"/>
                </a:highlight>
              </a:rPr>
              <a:t>Cashback/Redeem Discounts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EE4A9AE-3C7B-48EF-B435-83E8596871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27652"/>
              </p:ext>
            </p:extLst>
          </p:nvPr>
        </p:nvGraphicFramePr>
        <p:xfrm>
          <a:off x="7941199" y="3842798"/>
          <a:ext cx="2827020" cy="22170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4CF744F0-590D-4752-AD44-DAF85379367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1258908"/>
              </p:ext>
            </p:extLst>
          </p:nvPr>
        </p:nvGraphicFramePr>
        <p:xfrm>
          <a:off x="978010" y="3865658"/>
          <a:ext cx="6795549" cy="22170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A53446C3-17D9-4ECB-AEB0-3F1BA566360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2350532"/>
              </p:ext>
            </p:extLst>
          </p:nvPr>
        </p:nvGraphicFramePr>
        <p:xfrm>
          <a:off x="7910719" y="2052099"/>
          <a:ext cx="2857500" cy="17068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2BC0CAEF-B244-44F4-8AEF-E3B16771E2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7454836"/>
              </p:ext>
            </p:extLst>
          </p:nvPr>
        </p:nvGraphicFramePr>
        <p:xfrm>
          <a:off x="3848431" y="2044479"/>
          <a:ext cx="3909888" cy="1722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77EBFBB1-AD21-4CB4-9155-30FA90EE9C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59589823"/>
              </p:ext>
            </p:extLst>
          </p:nvPr>
        </p:nvGraphicFramePr>
        <p:xfrm>
          <a:off x="978010" y="2044479"/>
          <a:ext cx="2687541" cy="17221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237423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463D9-1460-4CC9-BB01-9ABFD45F9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Region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048625-B79A-4726-9A96-4BE202F03D5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N" dirty="0"/>
              <a:t>Around </a:t>
            </a:r>
            <a:r>
              <a:rPr lang="en-IN" dirty="0">
                <a:highlight>
                  <a:srgbClr val="FFFF00"/>
                </a:highlight>
              </a:rPr>
              <a:t>13k locations </a:t>
            </a:r>
            <a:r>
              <a:rPr lang="en-IN" dirty="0"/>
              <a:t>are not updated. We have to ask either restaurants to update within a week or needs to be removed from application.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DF1CC6D-DAEF-4FCC-ADCF-EB7D14DB2FCF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462091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D2243D-9F4E-4A24-B4EC-0E6B13D5A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Restaurants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38FEE6-E07D-4DBF-87BF-ACE307DD21B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IN" dirty="0"/>
              <a:t>251 Licenses are not licensed.</a:t>
            </a:r>
          </a:p>
          <a:p>
            <a:r>
              <a:rPr lang="en-IN" dirty="0"/>
              <a:t>The restaurants not licensed need to apply for license and we can announce 100% Trusted Restaurants in SWIGGY.</a:t>
            </a:r>
          </a:p>
          <a:p>
            <a:r>
              <a:rPr lang="en-IN" dirty="0"/>
              <a:t>If not needs to be removed from application.  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AD4B1EA0-5101-42E5-9F4B-3F75A40C5CF6}"/>
              </a:ext>
            </a:extLst>
          </p:cNvPr>
          <p:cNvGraphicFramePr>
            <a:graphicFrameLocks noGrp="1"/>
          </p:cNvGraphicFramePr>
          <p:nvPr>
            <p:ph sz="half" idx="1"/>
          </p:nvPr>
        </p:nvGraphicFramePr>
        <p:xfrm>
          <a:off x="838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942647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284</Words>
  <Application>Microsoft Office PowerPoint</Application>
  <PresentationFormat>Widescreen</PresentationFormat>
  <Paragraphs>38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Worksheet</vt:lpstr>
      <vt:lpstr>Swiggy Performance Analysis</vt:lpstr>
      <vt:lpstr>Swiggy – An Overview</vt:lpstr>
      <vt:lpstr>Orders Taken VS </vt:lpstr>
      <vt:lpstr>Revenue Based on Orders</vt:lpstr>
      <vt:lpstr>Revenue Based on Region</vt:lpstr>
      <vt:lpstr>Analysis &amp; Recommendations  Based on Customer Orders</vt:lpstr>
      <vt:lpstr>Customer Analysis -  Cashback/Redeem Discounts</vt:lpstr>
      <vt:lpstr>Region analysis</vt:lpstr>
      <vt:lpstr>Restaurants Analysis</vt:lpstr>
      <vt:lpstr>Lets encourage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Swiggy Performance Analysis</dc:title>
  <dc:creator>MADHU MITHA K</dc:creator>
  <cp:lastModifiedBy>MADHU MITHA K</cp:lastModifiedBy>
  <cp:revision>8</cp:revision>
  <dcterms:created xsi:type="dcterms:W3CDTF">2023-06-15T11:16:07Z</dcterms:created>
  <dcterms:modified xsi:type="dcterms:W3CDTF">2023-06-15T17:46:21Z</dcterms:modified>
</cp:coreProperties>
</file>

<file path=docProps/thumbnail.jpeg>
</file>